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8262F-B7BF-4A3F-9F75-50381EBD32F1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880B-4993-4EB4-8424-ECA829D790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77CC-8B33-4472-B446-0EF4647E1BEB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0D98-0174-475F-8D1F-63281E2F0B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F9DC-9249-47C7-92BF-9522820DF542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E4B-1641-4C8D-8AD8-1E8D2EDCB0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F2E1-91BA-4CEB-934C-4E161EE571BA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2873-B4F1-493D-A917-1833FB3165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04CF-789E-4F5F-8F7F-9A90E606B68A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39A9-119C-491E-B9C4-0464F4CB33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571C-7479-4CA2-8080-024E8C54BA06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BBF9-F262-46DB-8431-4CC5EF7F52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D54E-B814-4B38-A18C-B26AEEBC0ED9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C17A-B212-40B6-A30C-9FA562A151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910A-9F35-4EC9-8748-5271F3A22361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36C4-04E7-4053-9F69-DF945EB338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DE0B-2DEA-4F38-A4A4-564A041D5134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7D73-DEF2-4179-9FC9-B6D808C1ED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2AB-430E-4723-A1D1-0B9F79A3AE9D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76E2-63F0-4B49-89D9-97BB41D6A4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6675-BD9A-426F-BEE2-D0174A169634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57A9-0ACF-45EF-AF1F-8F0943CD26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37AEEF-D986-4C3F-ABAB-64DCCCC4FE09}" type="datetimeFigureOut">
              <a:rPr lang="en-CA"/>
              <a:pPr>
                <a:defRPr/>
              </a:pPr>
              <a:t>13/11/2013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AF3C3-C435-4448-8C94-866594D697F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572000" y="0"/>
            <a:ext cx="0" cy="13684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87338" y="1628775"/>
            <a:ext cx="85693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800">
                <a:solidFill>
                  <a:schemeClr val="bg1"/>
                </a:solidFill>
                <a:latin typeface="Calibri" pitchFamily="34" charset="0"/>
              </a:rPr>
              <a:t>A need… A partnership… Impact in Action</a:t>
            </a:r>
          </a:p>
          <a:p>
            <a:pPr algn="ctr"/>
            <a:r>
              <a:rPr lang="en-CA" sz="32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CA" sz="3200">
                <a:solidFill>
                  <a:schemeClr val="bg1"/>
                </a:solidFill>
                <a:latin typeface="Calibri" pitchFamily="34" charset="0"/>
              </a:rPr>
            </a:br>
            <a:r>
              <a:rPr lang="en-CA" sz="3200">
                <a:solidFill>
                  <a:schemeClr val="bg1"/>
                </a:solidFill>
                <a:latin typeface="Calibri" pitchFamily="34" charset="0"/>
              </a:rPr>
              <a:t>The BCAC Mentoring Program</a:t>
            </a:r>
          </a:p>
        </p:txBody>
      </p:sp>
      <p:pic>
        <p:nvPicPr>
          <p:cNvPr id="13316" name="Picture 2" descr="S:\Development\Pictures 2013\BCAC Chantelle and Alecia Aug 2013\BCAC Chantelle and Alecia Aug 2013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16338"/>
            <a:ext cx="3552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6814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513" y="0"/>
            <a:ext cx="6948487" cy="1268413"/>
          </a:xfrm>
          <a:prstGeom prst="rect">
            <a:avLst/>
          </a:prstGeom>
          <a:solidFill>
            <a:srgbClr val="5A4099"/>
          </a:solidFill>
          <a:ln>
            <a:solidFill>
              <a:srgbClr val="5A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338" name="Rectangle 4"/>
          <p:cNvSpPr txBox="1">
            <a:spLocks noChangeArrowheads="1"/>
          </p:cNvSpPr>
          <p:nvPr/>
        </p:nvSpPr>
        <p:spPr bwMode="auto">
          <a:xfrm>
            <a:off x="2573338" y="176213"/>
            <a:ext cx="6192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A Need…</a:t>
            </a:r>
            <a:br>
              <a:rPr lang="en-US" sz="48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	</a:t>
            </a:r>
            <a:endParaRPr lang="en-US" sz="2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269875" y="1557338"/>
            <a:ext cx="88741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CA" sz="2400">
                <a:latin typeface="Calibri" pitchFamily="34" charset="0"/>
              </a:rPr>
              <a:t>Our community speaks…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sz="2000">
                <a:latin typeface="Calibri" pitchFamily="34" charset="0"/>
              </a:rPr>
              <a:t>Roots of Violence Report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sz="2000">
                <a:latin typeface="Calibri" pitchFamily="34" charset="0"/>
              </a:rPr>
              <a:t>Portraits of Peel 2011 – A Community Left Behind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CA" sz="24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CA" sz="2400">
                <a:latin typeface="Calibri" pitchFamily="34" charset="0"/>
              </a:rPr>
              <a:t>The Black Community Advisory Council speaks…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sz="2000">
                <a:latin typeface="Calibri" pitchFamily="34" charset="0"/>
              </a:rPr>
              <a:t>Programming needed that was proactive and responsive to the needs and issues of black youth</a:t>
            </a:r>
            <a:endParaRPr lang="en-CA" sz="24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CA" sz="24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CA" sz="2400">
                <a:latin typeface="Calibri" pitchFamily="34" charset="0"/>
              </a:rPr>
              <a:t>Big Brothers Big Sisters of Peel speaks…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sz="2000">
                <a:latin typeface="Calibri" pitchFamily="34" charset="0"/>
              </a:rPr>
              <a:t>Snapshot of service base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sz="2000">
                <a:latin typeface="Calibri" pitchFamily="34" charset="0"/>
              </a:rPr>
              <a:t>Our Community Mentoring Programs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76375"/>
          </a:xfrm>
          <a:prstGeom prst="rect">
            <a:avLst/>
          </a:prstGeom>
          <a:solidFill>
            <a:srgbClr val="5A4099"/>
          </a:solidFill>
          <a:ln>
            <a:solidFill>
              <a:srgbClr val="5A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5362" name="Rectangle 4"/>
          <p:cNvSpPr txBox="1">
            <a:spLocks noChangeArrowheads="1"/>
          </p:cNvSpPr>
          <p:nvPr/>
        </p:nvSpPr>
        <p:spPr bwMode="auto">
          <a:xfrm>
            <a:off x="1781175" y="334963"/>
            <a:ext cx="55816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>
                <a:solidFill>
                  <a:schemeClr val="bg1"/>
                </a:solidFill>
                <a:latin typeface="Calibri" pitchFamily="34" charset="0"/>
              </a:rPr>
              <a:t>A Partnership</a:t>
            </a: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388" y="1916113"/>
            <a:ext cx="8874125" cy="1657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sz="2400" dirty="0" smtClean="0"/>
              <a:t>BCAC and Big Brothers Big Sisters of Peel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sz="2400" dirty="0" smtClean="0"/>
              <a:t>Steering Committee </a:t>
            </a:r>
            <a:endParaRPr lang="en-CA" sz="2400" dirty="0"/>
          </a:p>
        </p:txBody>
      </p:sp>
      <p:pic>
        <p:nvPicPr>
          <p:cNvPr id="15364" name="Picture 4" descr="P:\documents\Banners, Misc. Design\Misc.Program\bcac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237038"/>
            <a:ext cx="16256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08500"/>
            <a:ext cx="301148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76375" cy="6858000"/>
          </a:xfrm>
          <a:prstGeom prst="rect">
            <a:avLst/>
          </a:prstGeom>
          <a:solidFill>
            <a:srgbClr val="958671"/>
          </a:solidFill>
          <a:ln>
            <a:solidFill>
              <a:srgbClr val="958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979613" y="188913"/>
            <a:ext cx="6480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4800">
                <a:latin typeface="Calibri" pitchFamily="34" charset="0"/>
              </a:rPr>
              <a:t>Impact in Action</a:t>
            </a:r>
            <a:endParaRPr lang="en-CA" sz="4800" i="1">
              <a:latin typeface="Calibri" pitchFamily="34" charset="0"/>
            </a:endParaRPr>
          </a:p>
        </p:txBody>
      </p:sp>
      <p:sp>
        <p:nvSpPr>
          <p:cNvPr id="16387" name="Rectangle 7"/>
          <p:cNvSpPr txBox="1">
            <a:spLocks noChangeArrowheads="1"/>
          </p:cNvSpPr>
          <p:nvPr/>
        </p:nvSpPr>
        <p:spPr bwMode="auto">
          <a:xfrm>
            <a:off x="1619250" y="1412875"/>
            <a:ext cx="6985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Program design and implementation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The current landscape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 look ahead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025" y="3213100"/>
            <a:ext cx="52641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:\documents\Banners, Misc. Design\Misc.Program\BCAC Group Mentoring Flyer 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4545013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15888"/>
            <a:ext cx="4935537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76700"/>
            <a:ext cx="33035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32416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938" y="3429000"/>
            <a:ext cx="43211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93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Dale</dc:creator>
  <cp:lastModifiedBy>Nguyen, Paul</cp:lastModifiedBy>
  <cp:revision>54</cp:revision>
  <dcterms:created xsi:type="dcterms:W3CDTF">2012-05-10T14:18:21Z</dcterms:created>
  <dcterms:modified xsi:type="dcterms:W3CDTF">2013-11-13T15:56:37Z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