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7" r:id="rId2"/>
    <p:sldId id="498" r:id="rId3"/>
    <p:sldId id="499" r:id="rId4"/>
    <p:sldId id="500" r:id="rId5"/>
    <p:sldId id="497" r:id="rId6"/>
    <p:sldId id="501" r:id="rId7"/>
    <p:sldId id="502" r:id="rId8"/>
    <p:sldId id="503" r:id="rId9"/>
    <p:sldId id="504" r:id="rId10"/>
    <p:sldId id="505" r:id="rId11"/>
    <p:sldId id="506" r:id="rId12"/>
    <p:sldId id="470" r:id="rId13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25F"/>
    <a:srgbClr val="FF6666"/>
    <a:srgbClr val="5E481C"/>
    <a:srgbClr val="2D848B"/>
    <a:srgbClr val="0000FF"/>
    <a:srgbClr val="080808"/>
    <a:srgbClr val="58A618"/>
    <a:srgbClr val="693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98" autoAdjust="0"/>
  </p:normalViewPr>
  <p:slideViewPr>
    <p:cSldViewPr snapToGrid="0">
      <p:cViewPr>
        <p:scale>
          <a:sx n="90" d="100"/>
          <a:sy n="90" d="100"/>
        </p:scale>
        <p:origin x="-2244" y="-1032"/>
      </p:cViewPr>
      <p:guideLst>
        <p:guide orient="horz" pos="287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"/>
    </p:cViewPr>
  </p:sorterViewPr>
  <p:notesViewPr>
    <p:cSldViewPr snapToGrid="0">
      <p:cViewPr varScale="1">
        <p:scale>
          <a:sx n="58" d="100"/>
          <a:sy n="58" d="100"/>
        </p:scale>
        <p:origin x="-1830" y="-84"/>
      </p:cViewPr>
      <p:guideLst>
        <p:guide orient="horz" pos="2928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 defTabSz="924465" eaLnBrk="0" hangingPunct="0">
              <a:defRPr sz="1200"/>
            </a:lvl1pPr>
          </a:lstStyle>
          <a:p>
            <a:pPr>
              <a:defRPr/>
            </a:pPr>
            <a:fld id="{A8D46440-CBDE-4098-A894-863CAD3D0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defTabSz="92446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 defTabSz="924465" eaLnBrk="0" hangingPunct="0">
              <a:defRPr sz="1200"/>
            </a:lvl1pPr>
          </a:lstStyle>
          <a:p>
            <a:pPr>
              <a:defRPr/>
            </a:pPr>
            <a:fld id="{57232AAC-23EC-44AE-891C-3B0CB383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55563" y="28575"/>
            <a:ext cx="9015412" cy="5073650"/>
          </a:xfrm>
          <a:prstGeom prst="rect">
            <a:avLst/>
          </a:prstGeom>
          <a:noFill/>
          <a:ln w="9525">
            <a:solidFill>
              <a:srgbClr val="9CA2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pic>
        <p:nvPicPr>
          <p:cNvPr id="5" name="Picture 13" descr="footer"/>
          <p:cNvPicPr>
            <a:picLocks noChangeAspect="1" noChangeArrowheads="1"/>
          </p:cNvPicPr>
          <p:nvPr userDrawn="1"/>
        </p:nvPicPr>
        <p:blipFill>
          <a:blip r:embed="rId2"/>
          <a:srcRect r="19490"/>
          <a:stretch>
            <a:fillRect/>
          </a:stretch>
        </p:blipFill>
        <p:spPr bwMode="auto">
          <a:xfrm>
            <a:off x="0" y="4217988"/>
            <a:ext cx="9144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pchs current projects\pchs june 2009 logo sticker-0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4449763"/>
            <a:ext cx="1876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chs header banner sep 20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2388"/>
            <a:ext cx="91440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5238750" y="831850"/>
            <a:ext cx="2924175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algn="ctr" eaLnBrk="0" hangingPunct="0">
              <a:spcAft>
                <a:spcPts val="100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Punjabi Community Health Services</a:t>
            </a:r>
            <a:endParaRPr lang="en-US" sz="1000" dirty="0">
              <a:latin typeface="Times"/>
              <a:ea typeface="ＭＳ 明朝"/>
              <a:cs typeface="Times New Roman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846660"/>
            <a:ext cx="8915400" cy="622697"/>
          </a:xfrm>
        </p:spPr>
        <p:txBody>
          <a:bodyPr anchor="t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20579"/>
            <a:ext cx="9144000" cy="118824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Times" pitchFamily="18" charset="0"/>
              <a:buNone/>
              <a:defRPr sz="3200">
                <a:solidFill>
                  <a:srgbClr val="58A61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9F9361D-D204-468D-AC9A-361F2B0F9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9B247460-1A4D-4BED-9008-F3FA2D51F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40532"/>
            <a:ext cx="1943100" cy="4131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0532"/>
            <a:ext cx="5678487" cy="4131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B9C70316-BD39-4F68-851C-D7BD4A34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531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F1AD1D75-9D17-4CA6-9FBE-E28A31BA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DD976E72-8932-4AF3-8456-E5CF10ED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3BE37B80-3131-4874-8532-DE3A77DF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7B13065C-05E9-4D98-B823-203AEF9A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D0BF4111-81B3-4180-8637-439A3D206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8D23F4D3-0E12-4AA9-BB83-241A8D0B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F6ECAC69-944B-43E2-BADD-9F5435A7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8F339633-4EE2-4003-AB9D-FAA24324C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Slide </a:t>
            </a:r>
            <a:fld id="{A300226D-EFB7-4057-BF19-3BC2E0B1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5563" y="28575"/>
            <a:ext cx="9015412" cy="5073650"/>
          </a:xfrm>
          <a:prstGeom prst="rect">
            <a:avLst/>
          </a:prstGeom>
          <a:noFill/>
          <a:ln w="9525">
            <a:solidFill>
              <a:srgbClr val="9CA2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pic>
        <p:nvPicPr>
          <p:cNvPr id="1027" name="Picture 13" descr="footer"/>
          <p:cNvPicPr>
            <a:picLocks noChangeAspect="1" noChangeArrowheads="1"/>
          </p:cNvPicPr>
          <p:nvPr/>
        </p:nvPicPr>
        <p:blipFill>
          <a:blip r:embed="rId14"/>
          <a:srcRect r="19490"/>
          <a:stretch>
            <a:fillRect/>
          </a:stretch>
        </p:blipFill>
        <p:spPr bwMode="auto">
          <a:xfrm>
            <a:off x="0" y="4217988"/>
            <a:ext cx="9144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397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54300" y="47863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12ABCEAC-C717-4B86-B2AE-90383A534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5" descr="D:\pchs current projects\pchs june 2009 logo sticker-02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81850" y="4449763"/>
            <a:ext cx="1876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93A77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0"/>
        </a:spcBef>
        <a:spcAft>
          <a:spcPct val="15000"/>
        </a:spcAft>
        <a:buClr>
          <a:schemeClr val="tx2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19075"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buClr>
          <a:schemeClr val="tx1"/>
        </a:buClr>
        <a:buFont typeface="Times" pitchFamily="18" charset="0"/>
        <a:buChar char="–"/>
        <a:defRPr sz="2400" i="1">
          <a:solidFill>
            <a:srgbClr val="5E481C"/>
          </a:solidFill>
          <a:latin typeface="Times" pitchFamily="18" charset="0"/>
        </a:defRPr>
      </a:lvl2pPr>
      <a:lvl3pPr marL="676275" indent="-225425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800100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Arial" charset="0"/>
        </a:defRPr>
      </a:lvl4pPr>
      <a:lvl5pPr marL="914400" indent="-112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Arial" charset="0"/>
        </a:defRPr>
      </a:lvl5pPr>
      <a:lvl6pPr marL="1371600" indent="-1127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Arial" charset="0"/>
        </a:defRPr>
      </a:lvl6pPr>
      <a:lvl7pPr marL="1828800" indent="-1127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Arial" charset="0"/>
        </a:defRPr>
      </a:lvl7pPr>
      <a:lvl8pPr marL="2286000" indent="-1127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Arial" charset="0"/>
        </a:defRPr>
      </a:lvl8pPr>
      <a:lvl9pPr marL="2743200" indent="-1127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FF8399-A49E-492A-9D02-76BC32AEFE12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774700" y="882650"/>
            <a:ext cx="77866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Punjabi Community Health Services</a:t>
            </a:r>
            <a:endParaRPr lang="en-US">
              <a:latin typeface="Arial" charset="0"/>
              <a:cs typeface="Arial" charset="0"/>
            </a:endParaRPr>
          </a:p>
          <a:p>
            <a:pPr algn="ctr" eaLnBrk="0" hangingPunct="0"/>
            <a:endParaRPr lang="en-CA" b="1">
              <a:latin typeface="Arial" charset="0"/>
              <a:cs typeface="Arial" charset="0"/>
            </a:endParaRPr>
          </a:p>
          <a:p>
            <a:pPr algn="ctr" eaLnBrk="0" hangingPunct="0"/>
            <a:r>
              <a:rPr lang="en-CA" b="1">
                <a:latin typeface="Arial" charset="0"/>
                <a:cs typeface="Arial" charset="0"/>
              </a:rPr>
              <a:t>A New Approach to Addressing Issues of </a:t>
            </a:r>
          </a:p>
          <a:p>
            <a:pPr algn="ctr" eaLnBrk="0" hangingPunct="0"/>
            <a:r>
              <a:rPr lang="en-CA" b="1">
                <a:latin typeface="Arial" charset="0"/>
                <a:cs typeface="Arial" charset="0"/>
              </a:rPr>
              <a:t>Marginalized and Racialized Youth</a:t>
            </a:r>
            <a:endParaRPr lang="en-US">
              <a:latin typeface="Arial" charset="0"/>
              <a:cs typeface="Arial" charset="0"/>
            </a:endParaRPr>
          </a:p>
          <a:p>
            <a:pPr algn="ctr" eaLnBrk="0" hangingPunct="0"/>
            <a:endParaRPr lang="en-US">
              <a:latin typeface="Arial" charset="0"/>
              <a:cs typeface="Arial" charset="0"/>
            </a:endParaRPr>
          </a:p>
          <a:p>
            <a:pPr algn="ctr" eaLnBrk="0" hangingPunct="0"/>
            <a:r>
              <a:rPr lang="en-US">
                <a:latin typeface="Arial" charset="0"/>
                <a:cs typeface="Arial" charset="0"/>
              </a:rPr>
              <a:t>October 2013 </a:t>
            </a:r>
          </a:p>
          <a:p>
            <a:pPr algn="ctr" eaLnBrk="0" hangingPunct="0"/>
            <a:r>
              <a:rPr lang="en-US" sz="1800">
                <a:latin typeface="Arial" charset="0"/>
                <a:cs typeface="Arial" charset="0"/>
              </a:rPr>
              <a:t>Copyright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400050"/>
            <a:ext cx="556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endParaRPr lang="en-CA" sz="3200" b="1">
              <a:latin typeface="Arial" charset="0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457200"/>
            <a:ext cx="165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181600" y="3552825"/>
            <a:ext cx="318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/>
              <a:t>Baldev Mutta, CEO</a:t>
            </a:r>
          </a:p>
          <a:p>
            <a:pPr eaLnBrk="0" hangingPunct="0"/>
            <a:r>
              <a:rPr lang="en-US" sz="1600" i="1"/>
              <a:t>Punjabi Community Health Services</a:t>
            </a:r>
          </a:p>
        </p:txBody>
      </p:sp>
      <p:pic>
        <p:nvPicPr>
          <p:cNvPr id="1639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195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98450"/>
            <a:ext cx="7772400" cy="827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Are we prepared to handle the complexity thrown at us by the diversity?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Understanding culture</a:t>
            </a:r>
          </a:p>
          <a:p>
            <a:pPr eaLnBrk="1" hangingPunct="1">
              <a:defRPr/>
            </a:pPr>
            <a:r>
              <a:rPr lang="en-US" dirty="0" smtClean="0"/>
              <a:t>Who is our client? </a:t>
            </a:r>
          </a:p>
          <a:p>
            <a:pPr lvl="1" eaLnBrk="1" hangingPunct="1">
              <a:defRPr/>
            </a:pPr>
            <a:r>
              <a:rPr lang="en-US" dirty="0" smtClean="0"/>
              <a:t>Individual or the family</a:t>
            </a:r>
          </a:p>
          <a:p>
            <a:pPr eaLnBrk="1" hangingPunct="1">
              <a:defRPr/>
            </a:pPr>
            <a:r>
              <a:rPr lang="en-US" dirty="0" smtClean="0"/>
              <a:t>What does literature say?</a:t>
            </a:r>
          </a:p>
          <a:p>
            <a:pPr lvl="1" eaLnBrk="1" hangingPunct="1">
              <a:defRPr/>
            </a:pPr>
            <a:r>
              <a:rPr lang="en-US" dirty="0" smtClean="0"/>
              <a:t>Linguistic and cultural barriers must be addressed</a:t>
            </a:r>
          </a:p>
          <a:p>
            <a:pPr lvl="1" eaLnBrk="1" hangingPunct="1">
              <a:defRPr/>
            </a:pPr>
            <a:r>
              <a:rPr lang="en-US" dirty="0" smtClean="0"/>
              <a:t>Access to services must be addressed</a:t>
            </a:r>
          </a:p>
          <a:p>
            <a:pPr lvl="1" eaLnBrk="1" hangingPunct="1">
              <a:defRPr/>
            </a:pPr>
            <a:r>
              <a:rPr lang="en-US" dirty="0" smtClean="0"/>
              <a:t>Cross cultural counselling skills forms an important aspect of intervention </a:t>
            </a:r>
          </a:p>
          <a:p>
            <a:pPr lvl="1" eaLnBrk="1" hangingPunct="1">
              <a:defRPr/>
            </a:pPr>
            <a:r>
              <a:rPr lang="en-US" dirty="0" smtClean="0"/>
              <a:t>Awareness, outreach and support form an important component of intervention</a:t>
            </a:r>
          </a:p>
          <a:p>
            <a:pPr lvl="1" eaLnBrk="1" hangingPunct="1">
              <a:defRPr/>
            </a:pPr>
            <a:r>
              <a:rPr lang="en-US" dirty="0" smtClean="0"/>
              <a:t>Ethno-specific agencies play a key role in providing culturally appropriate services</a:t>
            </a:r>
          </a:p>
          <a:p>
            <a:pPr lvl="1" eaLnBrk="1" hangingPunct="1">
              <a:defRPr/>
            </a:pPr>
            <a:endParaRPr lang="en-CA" dirty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E3CF7FAA-4572-4B33-B14E-805F469AA59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CA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must discuss multi-dimensional approaches to helping youth with life’s many challenges </a:t>
            </a:r>
          </a:p>
          <a:p>
            <a:pPr eaLnBrk="1" hangingPunct="1"/>
            <a:r>
              <a:rPr lang="en-US" smtClean="0"/>
              <a:t>We must overcome our ideological differences and work together to help our youth, who are our future</a:t>
            </a:r>
          </a:p>
          <a:p>
            <a:pPr eaLnBrk="1" hangingPunct="1"/>
            <a:r>
              <a:rPr lang="en-US" smtClean="0"/>
              <a:t>We must walk the talk</a:t>
            </a:r>
          </a:p>
          <a:p>
            <a:pPr lvl="1" eaLnBrk="1" hangingPunct="1"/>
            <a:r>
              <a:rPr lang="en-US" smtClean="0"/>
              <a:t>Let’s develop a framework of intervention which is based on sound practical principles (not Best Practices or Promising Practices).</a:t>
            </a:r>
            <a:endParaRPr lang="en-CA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CDABC15E-97DF-467D-8FA2-5AFFBD3AFAF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DB33F4B6-4047-4EAC-8574-545855CE95D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000125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CA" sz="7200" b="1" smtClean="0">
                <a:solidFill>
                  <a:srgbClr val="00B05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Culture – can we afford to ignore its 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Why is culture important?</a:t>
            </a:r>
          </a:p>
          <a:p>
            <a:pPr lvl="1" eaLnBrk="1" hangingPunct="1">
              <a:defRPr/>
            </a:pPr>
            <a:r>
              <a:rPr lang="en-US" dirty="0" smtClean="0"/>
              <a:t>Do we need to understand  cultural implications in understanding problems?</a:t>
            </a:r>
          </a:p>
          <a:p>
            <a:pPr lvl="2" eaLnBrk="1" hangingPunct="1">
              <a:defRPr/>
            </a:pPr>
            <a:r>
              <a:rPr lang="en-US" dirty="0" smtClean="0"/>
              <a:t>Can we make a distinction between shyness and depression?</a:t>
            </a:r>
          </a:p>
          <a:p>
            <a:pPr lvl="2" eaLnBrk="1" hangingPunct="1">
              <a:defRPr/>
            </a:pPr>
            <a:r>
              <a:rPr lang="en-US" dirty="0" smtClean="0"/>
              <a:t>Does body language confuse clinical diagnoses? (Yes means No)</a:t>
            </a:r>
          </a:p>
          <a:p>
            <a:pPr lvl="1" eaLnBrk="1" hangingPunct="1">
              <a:defRPr/>
            </a:pPr>
            <a:r>
              <a:rPr lang="en-US" dirty="0" smtClean="0"/>
              <a:t>Do we need to understand cultural implications in treatment ?</a:t>
            </a:r>
          </a:p>
          <a:p>
            <a:pPr lvl="2" eaLnBrk="1" hangingPunct="1">
              <a:defRPr/>
            </a:pPr>
            <a:r>
              <a:rPr lang="en-US" dirty="0" smtClean="0"/>
              <a:t>Does labeling help in treatment of illness?</a:t>
            </a:r>
          </a:p>
          <a:p>
            <a:pPr lvl="3" eaLnBrk="1" hangingPunct="1">
              <a:defRPr/>
            </a:pPr>
            <a:r>
              <a:rPr lang="en-US" dirty="0" smtClean="0"/>
              <a:t>Learning disability</a:t>
            </a:r>
          </a:p>
          <a:p>
            <a:pPr lvl="3" eaLnBrk="1" hangingPunct="1">
              <a:defRPr/>
            </a:pPr>
            <a:r>
              <a:rPr lang="en-US" dirty="0" smtClean="0"/>
              <a:t>Autism </a:t>
            </a:r>
          </a:p>
          <a:p>
            <a:pPr lvl="3" eaLnBrk="1" hangingPunct="1">
              <a:defRPr/>
            </a:pPr>
            <a:r>
              <a:rPr lang="en-US" dirty="0" smtClean="0"/>
              <a:t>Bi-polar  </a:t>
            </a:r>
          </a:p>
          <a:p>
            <a:pPr lvl="3" eaLnBrk="1" hangingPunct="1">
              <a:defRPr/>
            </a:pPr>
            <a:endParaRPr lang="en-CA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D87E3D20-B4D9-455A-8A42-466131F2D66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Issues of contention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Youth who may have problems associated with:</a:t>
            </a:r>
          </a:p>
          <a:p>
            <a:pPr lvl="1" eaLnBrk="1" hangingPunct="1">
              <a:defRPr/>
            </a:pPr>
            <a:r>
              <a:rPr lang="en-US" dirty="0" smtClean="0"/>
              <a:t>Mental health</a:t>
            </a:r>
          </a:p>
          <a:p>
            <a:pPr lvl="2" eaLnBrk="1" hangingPunct="1">
              <a:defRPr/>
            </a:pPr>
            <a:r>
              <a:rPr lang="en-US" dirty="0" smtClean="0"/>
              <a:t>Depression, bi-polar, autism or many other illnesses</a:t>
            </a:r>
          </a:p>
          <a:p>
            <a:pPr lvl="1" eaLnBrk="1" hangingPunct="1">
              <a:defRPr/>
            </a:pPr>
            <a:r>
              <a:rPr lang="en-US" dirty="0" smtClean="0"/>
              <a:t>Substance abuse</a:t>
            </a:r>
          </a:p>
          <a:p>
            <a:pPr lvl="2" eaLnBrk="1" hangingPunct="1">
              <a:defRPr/>
            </a:pPr>
            <a:r>
              <a:rPr lang="en-US" dirty="0" smtClean="0"/>
              <a:t>Alcohol and/or drugs</a:t>
            </a:r>
          </a:p>
          <a:p>
            <a:pPr lvl="1" eaLnBrk="1" hangingPunct="1">
              <a:defRPr/>
            </a:pPr>
            <a:r>
              <a:rPr lang="en-US" dirty="0" err="1" smtClean="0"/>
              <a:t>Behavioural</a:t>
            </a:r>
            <a:r>
              <a:rPr lang="en-US" dirty="0" smtClean="0"/>
              <a:t> problems</a:t>
            </a:r>
          </a:p>
          <a:p>
            <a:pPr lvl="2" eaLnBrk="1" hangingPunct="1">
              <a:defRPr/>
            </a:pPr>
            <a:r>
              <a:rPr lang="en-US" dirty="0" smtClean="0"/>
              <a:t>Not listening to parents, no motivation, can’t find a goal in life</a:t>
            </a:r>
          </a:p>
          <a:p>
            <a:pPr lvl="1" eaLnBrk="1" hangingPunct="1">
              <a:defRPr/>
            </a:pPr>
            <a:r>
              <a:rPr lang="en-US" dirty="0" smtClean="0"/>
              <a:t>Cultural issues</a:t>
            </a:r>
          </a:p>
          <a:p>
            <a:pPr lvl="2" eaLnBrk="1" hangingPunct="1">
              <a:defRPr/>
            </a:pPr>
            <a:r>
              <a:rPr lang="en-US" dirty="0" smtClean="0"/>
              <a:t>An enhanced sense of entitlement in boys in certain cultures </a:t>
            </a:r>
          </a:p>
          <a:p>
            <a:pPr lvl="2" eaLnBrk="1" hangingPunct="1">
              <a:defRPr/>
            </a:pPr>
            <a:r>
              <a:rPr lang="en-US" dirty="0" smtClean="0"/>
              <a:t>A more preference for boys over girls in certain cultures 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3" eaLnBrk="1" hangingPunct="1">
              <a:defRPr/>
            </a:pPr>
            <a:endParaRPr lang="en-CA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7FE8868E-E440-4581-AE7E-279AA45265E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approach</a:t>
            </a:r>
            <a:endParaRPr lang="en-CA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now beginning to recognize mental health issues in youth</a:t>
            </a:r>
          </a:p>
          <a:p>
            <a:pPr eaLnBrk="1" hangingPunct="1"/>
            <a:r>
              <a:rPr lang="en-US" smtClean="0"/>
              <a:t>Substance abuse + mental health = concurrent disorders </a:t>
            </a:r>
          </a:p>
          <a:p>
            <a:pPr eaLnBrk="1" hangingPunct="1"/>
            <a:r>
              <a:rPr lang="en-US" smtClean="0"/>
              <a:t>Substance abuse + MH + cultural issues = culcurrent disorders (Baldev Mutta)</a:t>
            </a:r>
          </a:p>
          <a:p>
            <a:pPr lvl="1" eaLnBrk="1" hangingPunct="1"/>
            <a:r>
              <a:rPr lang="en-US" smtClean="0"/>
              <a:t>Are we even considering this issue?</a:t>
            </a:r>
          </a:p>
          <a:p>
            <a:pPr lvl="2" eaLnBrk="1" hangingPunct="1"/>
            <a:r>
              <a:rPr lang="en-US" smtClean="0"/>
              <a:t>I don’t think we are considering this at all. </a:t>
            </a:r>
            <a:endParaRPr lang="en-CA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6D844702-A944-463E-83A3-AEE8F0FC3AD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 should do?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CA" dirty="0" smtClean="0"/>
              <a:t>In </a:t>
            </a:r>
            <a:r>
              <a:rPr lang="en-CA" dirty="0"/>
              <a:t>certain cultures – destinies of youth is “controlled” by parents. Therefore, any work with youth would require to be done in conjunction with parents.</a:t>
            </a:r>
          </a:p>
          <a:p>
            <a:pPr eaLnBrk="1" hangingPunct="1">
              <a:defRPr/>
            </a:pPr>
            <a:r>
              <a:rPr lang="en-CA" dirty="0"/>
              <a:t>In certain cultures – behavioural problems and mental health problems are “lumped” together. This creates unnecessary suffering for the families. </a:t>
            </a:r>
          </a:p>
          <a:p>
            <a:pPr eaLnBrk="1" hangingPunct="1">
              <a:defRPr/>
            </a:pPr>
            <a:r>
              <a:rPr lang="en-CA" dirty="0"/>
              <a:t>In certain cultures – mental health is not understood from a “medical point of view”. We as professionals need to put a different twists to developing awareness of the “illness” in the clients.</a:t>
            </a:r>
          </a:p>
          <a:p>
            <a:pPr eaLnBrk="1" hangingPunct="1">
              <a:defRPr/>
            </a:pPr>
            <a:r>
              <a:rPr lang="en-CA" dirty="0"/>
              <a:t>Clients are not individuals in certain cultures rather they come for help as </a:t>
            </a:r>
            <a:r>
              <a:rPr lang="en-CA" dirty="0" smtClean="0"/>
              <a:t>part </a:t>
            </a:r>
            <a:r>
              <a:rPr lang="en-CA" dirty="0"/>
              <a:t>of the family – are we prepared to engage the family.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6707EBEE-3A92-4093-8133-880B7BDA72E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 in Peel</a:t>
            </a:r>
            <a:endParaRPr lang="en-CA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South Asians in Mississauga had the highest unemployment rate (9%) than south Asians in Brampton (8%), Oakville (8%) and Caledon (6%).</a:t>
            </a:r>
          </a:p>
          <a:p>
            <a:pPr eaLnBrk="1" hangingPunct="1"/>
            <a:r>
              <a:rPr lang="en-CA" smtClean="0"/>
              <a:t>In 2005, of the four municipalities, Mississauga had the highest percentage of South Asian families living on low incomes (22.2%), compared to Brampton (18.4%), Oakville (14.5%) and Caledon (6.5%).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809C9682-7CBA-4696-83F1-B450ECA7D4D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195263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Demographics</a:t>
            </a:r>
            <a:endParaRPr lang="en-CA" smtClean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628F8CFD-FDFC-45A9-B3C5-7EB1C08F30E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048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822C42D5-450E-4ADF-AC83-CFF6A16EC38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Slide </a:t>
            </a:r>
            <a:fld id="{3F587C5A-5124-4826-988C-7687A384ACE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chs powerpoint templat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Presentation_CentralWes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_CentralW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entralW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entralW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entralW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entralW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CentralW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CentralW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575</Words>
  <Application>Microsoft Office PowerPoint</Application>
  <PresentationFormat>On-screen Show (16:9)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pchs powerpoint template</vt:lpstr>
      <vt:lpstr>PowerPoint Presentation</vt:lpstr>
      <vt:lpstr>Culture – can we afford to ignore its implications</vt:lpstr>
      <vt:lpstr>Major Issues of contention</vt:lpstr>
      <vt:lpstr>Our approach</vt:lpstr>
      <vt:lpstr>What we should do?</vt:lpstr>
      <vt:lpstr>Demographics in Peel</vt:lpstr>
      <vt:lpstr>Demographics</vt:lpstr>
      <vt:lpstr>PowerPoint Presentation</vt:lpstr>
      <vt:lpstr>PowerPoint Presentation</vt:lpstr>
      <vt:lpstr>Are we prepared to handle the complexity thrown at us by the diversity?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ringo</dc:creator>
  <cp:lastModifiedBy>Nguyen, Paul</cp:lastModifiedBy>
  <cp:revision>121</cp:revision>
  <cp:lastPrinted>2013-03-26T16:48:52Z</cp:lastPrinted>
  <dcterms:created xsi:type="dcterms:W3CDTF">2010-03-09T02:52:12Z</dcterms:created>
  <dcterms:modified xsi:type="dcterms:W3CDTF">2013-11-13T15:55:27Z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0x010100EAA0917115962E4E8D753F1DD3D135F5</vt:lpwstr>
  </property>
  <property fmtid="{D5CDD505-2E9C-101B-9397-08002B2CF9AE}" pid="3" name="_MarkAsFinal">
    <vt:bool>true</vt:bool>
  </property>
</Properties>
</file>