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2" r:id="rId2"/>
    <p:sldId id="264" r:id="rId3"/>
    <p:sldId id="265" r:id="rId4"/>
    <p:sldId id="270" r:id="rId5"/>
    <p:sldId id="263" r:id="rId6"/>
    <p:sldId id="267" r:id="rId7"/>
    <p:sldId id="266" r:id="rId8"/>
    <p:sldId id="268" r:id="rId9"/>
    <p:sldId id="271" r:id="rId10"/>
    <p:sldId id="272" r:id="rId11"/>
    <p:sldId id="273" r:id="rId12"/>
    <p:sldId id="274" r:id="rId13"/>
    <p:sldId id="276" r:id="rId14"/>
    <p:sldId id="277" r:id="rId15"/>
    <p:sldId id="269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fld id="{6EBD1BCC-699B-4BBA-816A-E5A878D29A29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pPr>
              <a:defRPr/>
            </a:pPr>
            <a:fld id="{D1449C09-6137-4490-A9A3-7817DBE2139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378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E059-CFCD-471B-9429-771BCAB82EA1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3AE0-2450-4853-8D4F-68DB753FA0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A4A73-C194-485A-82D0-3F796ECCA703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CC5C-4140-4A29-941A-96E2D507B7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B6EC-94AB-4116-B06C-05C16FE04167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A2E3-0BE1-4E89-8188-65EB614B7CD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E52F-9039-4629-A5E5-D30E2FFCD0FD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E062-CED5-4368-BDB1-3C51FCAFDA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3707E-516C-4E83-A54C-481257FF3C48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B459-67AC-4282-9A50-1C26F8075C8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95F74-4D76-4040-98C4-E5BEF58EC39B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2514E-BC50-4348-A923-1074897F890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3902C-51D3-4AA6-892E-332492FF8E31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8F2C2-F5DA-4C17-96AD-09F3B31F59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6B0E-672E-4A63-8EF0-64D0DEF2172F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818A3-76BE-48CF-829E-BB99230D4E6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12B0-3487-40D7-92CE-F84AC0052539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E17C-85D8-42C4-9199-C69FB48DB9E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F6215-EDB8-4603-B957-0BCF70C92904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FB29A-097B-4499-8206-DE8A5A295A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42CC7-09FD-4CF2-9ABF-E47412AB9C8B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AAEE-3936-4017-8A65-C9E8FAA523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072760-58E7-4C3C-8EFB-9E14243BCAC2}" type="datetimeFigureOut">
              <a:rPr lang="en-CA"/>
              <a:pPr>
                <a:defRPr/>
              </a:pPr>
              <a:t>13/11/2013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281DDE-5125-4388-9E28-F3E92D6997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038600"/>
            <a:ext cx="6512511" cy="22098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Making Connections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Presentation</a:t>
            </a:r>
            <a:r>
              <a:rPr lang="en-US" sz="2400" dirty="0" smtClean="0">
                <a:solidFill>
                  <a:srgbClr val="00B0F0"/>
                </a:solidFill>
              </a:rPr>
              <a:t/>
            </a:r>
            <a:br>
              <a:rPr lang="en-US" sz="2400" dirty="0" smtClean="0">
                <a:solidFill>
                  <a:srgbClr val="00B0F0"/>
                </a:solidFill>
              </a:rPr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rgbClr val="0070C0"/>
                </a:solidFill>
              </a:rPr>
              <a:t>Deputy Chief Chris McCord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Peel Regional Police</a:t>
            </a:r>
            <a:endParaRPr lang="en-CA" sz="2400" dirty="0">
              <a:solidFill>
                <a:srgbClr val="0070C0"/>
              </a:solidFill>
            </a:endParaRPr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4038600" y="1143000"/>
            <a:ext cx="2057400" cy="231457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1549400" y="1625600"/>
          <a:ext cx="65024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r:id="rId4" imgW="6504996" imgH="3572566" progId="Excel.Chart.8">
                  <p:embed/>
                </p:oleObj>
              </mc:Choice>
              <mc:Fallback>
                <p:oleObj r:id="rId4" imgW="6504996" imgH="3572566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25600"/>
                        <a:ext cx="6502400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1" y="228600"/>
            <a:ext cx="7315200" cy="12954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/>
              <a:t>Hour of Occurrences – Youth Charged</a:t>
            </a:r>
            <a:br>
              <a:rPr lang="en-US" sz="2800" dirty="0" smtClean="0"/>
            </a:br>
            <a:r>
              <a:rPr lang="en-US" sz="2800" dirty="0" smtClean="0"/>
              <a:t>2012</a:t>
            </a:r>
            <a:endParaRPr lang="en-CA" sz="2800" dirty="0"/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1512888" y="5278438"/>
            <a:ext cx="6705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Trebuchet MS" pitchFamily="34" charset="0"/>
              </a:rPr>
              <a:t>** Occurrences with no time indicated default to 12 am</a:t>
            </a:r>
            <a:endParaRPr lang="en-CA" sz="11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1549400" y="1625600"/>
          <a:ext cx="65024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r:id="rId4" imgW="6504996" imgH="3572566" progId="Excel.Chart.8">
                  <p:embed/>
                </p:oleObj>
              </mc:Choice>
              <mc:Fallback>
                <p:oleObj r:id="rId4" imgW="6504996" imgH="3572566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25600"/>
                        <a:ext cx="6502400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1" y="228600"/>
            <a:ext cx="7315200" cy="12954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/>
              <a:t> Robbery Victims by Age - 2012</a:t>
            </a:r>
            <a:endParaRPr lang="en-C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1549400" y="1625600"/>
          <a:ext cx="65024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r:id="rId3" imgW="6504996" imgH="3572566" progId="Excel.Chart.8">
                  <p:embed/>
                </p:oleObj>
              </mc:Choice>
              <mc:Fallback>
                <p:oleObj r:id="rId3" imgW="6504996" imgH="3572566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25600"/>
                        <a:ext cx="6502400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1" y="228600"/>
            <a:ext cx="7315200" cy="12954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/>
              <a:t>Robbery with Youth Victims</a:t>
            </a:r>
            <a:br>
              <a:rPr lang="en-US" sz="2800" dirty="0" smtClean="0"/>
            </a:br>
            <a:r>
              <a:rPr lang="en-US" sz="2800" dirty="0" smtClean="0"/>
              <a:t>2012</a:t>
            </a:r>
            <a:endParaRPr lang="en-CA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1549400" y="1625600"/>
          <a:ext cx="65024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r:id="rId3" imgW="6504996" imgH="3572566" progId="Excel.Chart.8">
                  <p:embed/>
                </p:oleObj>
              </mc:Choice>
              <mc:Fallback>
                <p:oleObj r:id="rId3" imgW="6504996" imgH="3572566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25600"/>
                        <a:ext cx="6502400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1" y="228600"/>
            <a:ext cx="7315200" cy="12954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/>
              <a:t>Robbery with Youth Victims - </a:t>
            </a:r>
            <a:br>
              <a:rPr lang="en-US" sz="2800" dirty="0" smtClean="0"/>
            </a:br>
            <a:r>
              <a:rPr lang="en-US" sz="2800" dirty="0" smtClean="0"/>
              <a:t>2012</a:t>
            </a:r>
            <a:endParaRPr lang="en-CA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914400"/>
            <a:ext cx="5966666" cy="762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dirty="0" smtClean="0"/>
              <a:t>Youth Diversion Program</a:t>
            </a:r>
            <a:endParaRPr lang="en-CA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75" y="1828800"/>
            <a:ext cx="5970588" cy="4495800"/>
          </a:xfrm>
        </p:spPr>
        <p:txBody>
          <a:bodyPr/>
          <a:lstStyle/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en-US" sz="2800" smtClean="0"/>
              <a:t>12 – 17 years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en-US" sz="2800" smtClean="0"/>
              <a:t>First time offender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en-US" sz="2800" smtClean="0"/>
              <a:t>Non Violent crimes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en-US" sz="2800" smtClean="0"/>
              <a:t>Accept responsibility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en-US" sz="2800" smtClean="0"/>
              <a:t>Agree to participate</a:t>
            </a:r>
          </a:p>
          <a:p>
            <a:pPr marL="342900" indent="-342900" algn="l" eaLnBrk="1" hangingPunct="1">
              <a:buFont typeface="Wingdings" pitchFamily="2" charset="2"/>
              <a:buChar char="Ø"/>
            </a:pPr>
            <a:r>
              <a:rPr lang="en-US" sz="2800" smtClean="0"/>
              <a:t>Administered by AYSP</a:t>
            </a:r>
            <a:endParaRPr lang="en-CA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457200"/>
            <a:ext cx="7543800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/>
              <a:t>Peel Regional Police</a:t>
            </a:r>
            <a:br>
              <a:rPr lang="en-US" sz="2800" dirty="0" smtClean="0"/>
            </a:br>
            <a:r>
              <a:rPr lang="en-US" sz="2800" dirty="0" smtClean="0"/>
              <a:t>Youth Initiatives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828800"/>
            <a:ext cx="7315200" cy="4800600"/>
          </a:xfrm>
        </p:spPr>
        <p:txBody>
          <a:bodyPr/>
          <a:lstStyle/>
          <a:p>
            <a:pPr eaLnBrk="1" hangingPunct="1"/>
            <a:r>
              <a:rPr lang="en-US" smtClean="0"/>
              <a:t>-	Neighbourhood Policing Units</a:t>
            </a:r>
          </a:p>
          <a:p>
            <a:pPr eaLnBrk="1" hangingPunct="1"/>
            <a:r>
              <a:rPr lang="en-US" smtClean="0"/>
              <a:t>-	Youth Education Bureau</a:t>
            </a:r>
          </a:p>
          <a:p>
            <a:pPr eaLnBrk="1" hangingPunct="1"/>
            <a:r>
              <a:rPr lang="en-US" smtClean="0"/>
              <a:t>-	Youth in Policing Initiative (Y.I.P.I. Program)</a:t>
            </a:r>
          </a:p>
          <a:p>
            <a:pPr eaLnBrk="1" hangingPunct="1"/>
            <a:r>
              <a:rPr lang="en-US" smtClean="0"/>
              <a:t>- 	Youth Crime Prevention Academies</a:t>
            </a:r>
          </a:p>
          <a:p>
            <a:pPr eaLnBrk="1" hangingPunct="1"/>
            <a:r>
              <a:rPr lang="en-US" smtClean="0"/>
              <a:t>-	Cyber Academies – including Cyber Bullying</a:t>
            </a:r>
          </a:p>
          <a:p>
            <a:pPr eaLnBrk="1" hangingPunct="1"/>
            <a:r>
              <a:rPr lang="en-US" smtClean="0"/>
              <a:t>- 	Youth Investigators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228600"/>
            <a:ext cx="6512511" cy="9144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/>
              <a:t>The Youth Criminal Justice Act</a:t>
            </a:r>
            <a:endParaRPr lang="en-CA" sz="2800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371600"/>
            <a:ext cx="6400800" cy="4343400"/>
          </a:xfrm>
        </p:spPr>
        <p:txBody>
          <a:bodyPr/>
          <a:lstStyle/>
          <a:p>
            <a:pPr eaLnBrk="1" hangingPunct="1"/>
            <a:r>
              <a:rPr lang="en-US" smtClean="0"/>
              <a:t>- 	In April of 2003, the Youth Criminal 	Justice Act came into effect as the law 	governing the youth in Canada.</a:t>
            </a:r>
          </a:p>
          <a:p>
            <a:pPr eaLnBrk="1" hangingPunct="1"/>
            <a:r>
              <a:rPr lang="en-US" smtClean="0"/>
              <a:t>-	The YCJA includes the guiding principles 	that promote the long-term protection of 	society </a:t>
            </a:r>
          </a:p>
          <a:p>
            <a:pPr eaLnBrk="1" hangingPunct="1"/>
            <a:r>
              <a:rPr lang="en-US" smtClean="0"/>
              <a:t>-	The YCJA delineates the meaningful 	consequences for youth that contravene 	the law, yet focuses on determining 	underlying causes and rehabilitation  </a:t>
            </a:r>
            <a:endParaRPr lang="en-CA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52400"/>
            <a:ext cx="6512511" cy="9144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/>
              <a:t>YCJA definition of a “Young Person” </a:t>
            </a:r>
            <a:endParaRPr lang="en-CA" sz="2800" dirty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95400"/>
            <a:ext cx="64008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-	The YCJA defines a Young Person as 	someone between the ages of twelve and 	seventeen</a:t>
            </a:r>
            <a:endParaRPr lang="en-CA" smtClean="0"/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52401"/>
            <a:ext cx="7391400" cy="838199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/>
              <a:t>Top Ten Youth Crime Types</a:t>
            </a:r>
            <a:endParaRPr lang="en-CA" sz="2800" dirty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143000"/>
            <a:ext cx="6400800" cy="4876800"/>
          </a:xfrm>
        </p:spPr>
        <p:txBody>
          <a:bodyPr/>
          <a:lstStyle/>
          <a:p>
            <a:pPr eaLnBrk="1" hangingPunct="1"/>
            <a:r>
              <a:rPr lang="en-US" smtClean="0"/>
              <a:t>1)	Assault Level 1</a:t>
            </a:r>
          </a:p>
          <a:p>
            <a:pPr eaLnBrk="1" hangingPunct="1"/>
            <a:r>
              <a:rPr lang="en-US" smtClean="0"/>
              <a:t>2)	Bail Violation – Recognizance/Comply</a:t>
            </a:r>
          </a:p>
          <a:p>
            <a:pPr eaLnBrk="1" hangingPunct="1"/>
            <a:r>
              <a:rPr lang="en-US" smtClean="0"/>
              <a:t>3)	Theft Under – Shoplifting</a:t>
            </a:r>
          </a:p>
          <a:p>
            <a:pPr eaLnBrk="1" hangingPunct="1"/>
            <a:r>
              <a:rPr lang="en-US" smtClean="0"/>
              <a:t>4)	Possession of Cannabis</a:t>
            </a:r>
          </a:p>
          <a:p>
            <a:pPr eaLnBrk="1" hangingPunct="1"/>
            <a:r>
              <a:rPr lang="en-US" smtClean="0"/>
              <a:t>5)	Other – Robberies</a:t>
            </a:r>
          </a:p>
          <a:p>
            <a:pPr eaLnBrk="1" hangingPunct="1"/>
            <a:r>
              <a:rPr lang="en-US" smtClean="0"/>
              <a:t>6)	Assault with Weapon or Causing Bodily 	Harm	</a:t>
            </a:r>
          </a:p>
          <a:p>
            <a:pPr eaLnBrk="1" hangingPunct="1"/>
            <a:r>
              <a:rPr lang="en-US" smtClean="0"/>
              <a:t>7)	Break and Enter – Houses</a:t>
            </a:r>
          </a:p>
          <a:p>
            <a:pPr eaLnBrk="1" hangingPunct="1"/>
            <a:r>
              <a:rPr lang="en-US" smtClean="0"/>
              <a:t>8)	Mischief Over – Property</a:t>
            </a:r>
          </a:p>
          <a:p>
            <a:pPr eaLnBrk="1" hangingPunct="1"/>
            <a:r>
              <a:rPr lang="en-US" smtClean="0"/>
              <a:t>9)	Mischief Under – Property</a:t>
            </a:r>
          </a:p>
          <a:p>
            <a:pPr eaLnBrk="1" hangingPunct="1"/>
            <a:r>
              <a:rPr lang="en-US" smtClean="0"/>
              <a:t>10)	Bail Violation – Fail to Appear</a:t>
            </a:r>
            <a:endParaRPr lang="en-CA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512511" cy="9144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/>
              <a:t>2012 Young Persons</a:t>
            </a:r>
            <a:br>
              <a:rPr lang="en-US" sz="2800" dirty="0" smtClean="0"/>
            </a:br>
            <a:r>
              <a:rPr lang="en-US" sz="2800" dirty="0" smtClean="0"/>
              <a:t>Statistics</a:t>
            </a:r>
            <a:endParaRPr lang="en-CA" sz="2800" dirty="0"/>
          </a:p>
        </p:txBody>
      </p:sp>
      <p:sp>
        <p:nvSpPr>
          <p:cNvPr id="17413" name="Content Placeholder 2"/>
          <p:cNvSpPr>
            <a:spLocks noGrp="1"/>
          </p:cNvSpPr>
          <p:nvPr>
            <p:ph sz="quarter" idx="13"/>
          </p:nvPr>
        </p:nvSpPr>
        <p:spPr>
          <a:xfrm>
            <a:off x="1371600" y="3505200"/>
            <a:ext cx="6553200" cy="2027238"/>
          </a:xfrm>
        </p:spPr>
        <p:txBody>
          <a:bodyPr/>
          <a:lstStyle/>
          <a:p>
            <a:pPr eaLnBrk="1" hangingPunct="1"/>
            <a:r>
              <a:rPr lang="en-US" smtClean="0"/>
              <a:t>-	In 2012 the Peel Regional Police policing 	population was 1,264,000 </a:t>
            </a:r>
          </a:p>
          <a:p>
            <a:pPr eaLnBrk="1" hangingPunct="1"/>
            <a:r>
              <a:rPr lang="en-US" smtClean="0"/>
              <a:t>-	Young Persons represent 8.3% of the 	policing population, at 104,634</a:t>
            </a:r>
          </a:p>
          <a:p>
            <a:pPr eaLnBrk="1" hangingPunct="1"/>
            <a:endParaRPr lang="en-CA" smtClean="0"/>
          </a:p>
        </p:txBody>
      </p:sp>
      <p:graphicFrame>
        <p:nvGraphicFramePr>
          <p:cNvPr id="17411" name="Chart 3"/>
          <p:cNvGraphicFramePr>
            <a:graphicFrameLocks/>
          </p:cNvGraphicFramePr>
          <p:nvPr/>
        </p:nvGraphicFramePr>
        <p:xfrm>
          <a:off x="1549400" y="1549400"/>
          <a:ext cx="60452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r:id="rId4" imgW="6047756" imgH="1932599" progId="Excel.Chart.8">
                  <p:embed/>
                </p:oleObj>
              </mc:Choice>
              <mc:Fallback>
                <p:oleObj r:id="rId4" imgW="6047756" imgH="1932599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549400"/>
                        <a:ext cx="604520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50711" cy="12954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/>
              <a:t>2012 Young Persons</a:t>
            </a:r>
            <a:br>
              <a:rPr lang="en-US" sz="2800" dirty="0"/>
            </a:br>
            <a:r>
              <a:rPr lang="en-US" sz="2800" dirty="0" smtClean="0"/>
              <a:t>Charge Statistics</a:t>
            </a:r>
            <a:endParaRPr lang="en-CA" sz="2800" dirty="0"/>
          </a:p>
        </p:txBody>
      </p:sp>
      <p:sp>
        <p:nvSpPr>
          <p:cNvPr id="18437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19200"/>
            <a:ext cx="6400800" cy="5181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-	In 2012, 2,541 Young Persons were 	charged by Peel Regional Police . This is a 	9.1% decrease from 2011</a:t>
            </a:r>
            <a:endParaRPr lang="en-CA" smtClean="0"/>
          </a:p>
          <a:p>
            <a:pPr eaLnBrk="1" hangingPunct="1"/>
            <a:r>
              <a:rPr lang="en-US" smtClean="0"/>
              <a:t>-	Young Persons represent 13.9% of all 	persons charged by Peel Regional Police 	in 2012</a:t>
            </a:r>
            <a:endParaRPr lang="en-CA" smtClean="0"/>
          </a:p>
          <a:p>
            <a:pPr eaLnBrk="1" hangingPunct="1"/>
            <a:endParaRPr lang="en-CA" smtClean="0"/>
          </a:p>
        </p:txBody>
      </p:sp>
      <p:graphicFrame>
        <p:nvGraphicFramePr>
          <p:cNvPr id="18435" name="Chart 3"/>
          <p:cNvGraphicFramePr>
            <a:graphicFrameLocks/>
          </p:cNvGraphicFramePr>
          <p:nvPr/>
        </p:nvGraphicFramePr>
        <p:xfrm>
          <a:off x="1549400" y="1397000"/>
          <a:ext cx="61214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r:id="rId4" imgW="6120914" imgH="1932599" progId="Excel.Chart.8">
                  <p:embed/>
                </p:oleObj>
              </mc:Choice>
              <mc:Fallback>
                <p:oleObj r:id="rId4" imgW="6120914" imgH="1932599" progId="Excel.Chart.8">
                  <p:embed/>
                  <p:pic>
                    <p:nvPicPr>
                      <p:cNvPr id="0" name="Char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397000"/>
                        <a:ext cx="612140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228600"/>
            <a:ext cx="7315200" cy="12954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/>
              <a:t>2012 Young Persons </a:t>
            </a:r>
            <a:br>
              <a:rPr lang="en-US" sz="2800" dirty="0"/>
            </a:br>
            <a:r>
              <a:rPr lang="en-US" sz="2800" dirty="0"/>
              <a:t>Charge Statistics</a:t>
            </a:r>
            <a:endParaRPr lang="en-CA" sz="2800" dirty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52600"/>
            <a:ext cx="6781800" cy="3810000"/>
          </a:xfrm>
        </p:spPr>
        <p:txBody>
          <a:bodyPr/>
          <a:lstStyle/>
          <a:p>
            <a:pPr eaLnBrk="1" hangingPunct="1"/>
            <a:r>
              <a:rPr lang="en-US" smtClean="0"/>
              <a:t>-	Crimes Against Persons includes offences 	such as Assault, Robbery, Sexual offences, 	Criminal Harassment and Threatening.</a:t>
            </a:r>
          </a:p>
          <a:p>
            <a:pPr eaLnBrk="1" hangingPunct="1"/>
            <a:r>
              <a:rPr lang="en-US" smtClean="0"/>
              <a:t>-	In 2012, 855 Young Persons were charged 	in relations to one of these offences.</a:t>
            </a:r>
          </a:p>
          <a:p>
            <a:pPr eaLnBrk="1" hangingPunct="1"/>
            <a:r>
              <a:rPr lang="en-US" smtClean="0"/>
              <a:t>-	This represented a decrease of 119, or 	12.2% from 2011</a:t>
            </a:r>
            <a:endParaRPr lang="en-C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91400" cy="1524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/>
              <a:t>2012 Young Persons </a:t>
            </a:r>
            <a:br>
              <a:rPr lang="en-US" sz="2800" dirty="0"/>
            </a:br>
            <a:r>
              <a:rPr lang="en-US" sz="2800" dirty="0"/>
              <a:t>Charge Statistics</a:t>
            </a:r>
            <a:endParaRPr lang="en-CA" sz="2800" dirty="0"/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752600"/>
            <a:ext cx="7315200" cy="4953000"/>
          </a:xfrm>
        </p:spPr>
        <p:txBody>
          <a:bodyPr/>
          <a:lstStyle/>
          <a:p>
            <a:pPr eaLnBrk="1" hangingPunct="1"/>
            <a:r>
              <a:rPr lang="en-US" smtClean="0"/>
              <a:t>-	Crimes Against Property includes offences such 	as Break and Enter, Thefts, Possession of 	Property obtained by Crime, Fraud, Mischief and 	Arson</a:t>
            </a:r>
          </a:p>
          <a:p>
            <a:pPr eaLnBrk="1" hangingPunct="1"/>
            <a:r>
              <a:rPr lang="en-US" smtClean="0"/>
              <a:t>-	In 2012, 801 Young Persons were charged in 	relations to one of these offences</a:t>
            </a:r>
          </a:p>
          <a:p>
            <a:pPr eaLnBrk="1" hangingPunct="1"/>
            <a:r>
              <a:rPr lang="en-US" smtClean="0"/>
              <a:t>-	This represented a decrease of 167, or 17.3% 	from 2011</a:t>
            </a:r>
            <a:endParaRPr lang="en-CA" smtClean="0"/>
          </a:p>
          <a:p>
            <a:pPr eaLnBrk="1" hangingPunct="1"/>
            <a:endParaRPr lang="en-CA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1549400" y="1625600"/>
          <a:ext cx="6502400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r:id="rId4" imgW="6504996" imgH="3572566" progId="Excel.Chart.8">
                  <p:embed/>
                </p:oleObj>
              </mc:Choice>
              <mc:Fallback>
                <p:oleObj r:id="rId4" imgW="6504996" imgH="3572566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1625600"/>
                        <a:ext cx="6502400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1" y="228600"/>
            <a:ext cx="7315200" cy="12954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/>
              <a:t>Occurrences with Youth Charged</a:t>
            </a:r>
            <a:br>
              <a:rPr lang="en-US" sz="2800" dirty="0" smtClean="0"/>
            </a:br>
            <a:r>
              <a:rPr lang="en-US" sz="2800" dirty="0" smtClean="0"/>
              <a:t>2012</a:t>
            </a:r>
            <a:endParaRPr lang="en-CA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1098</TotalTime>
  <Words>102</Words>
  <Application>Microsoft Office PowerPoint</Application>
  <PresentationFormat>On-screen Show (4:3)</PresentationFormat>
  <Paragraphs>59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Slipstream</vt:lpstr>
      <vt:lpstr>Microsoft Excel Chart</vt:lpstr>
      <vt:lpstr>Making Connections Presentation  Deputy Chief Chris McCord Peel Regional Police</vt:lpstr>
      <vt:lpstr>The Youth Criminal Justice Act</vt:lpstr>
      <vt:lpstr>YCJA definition of a “Young Person” </vt:lpstr>
      <vt:lpstr>Top Ten Youth Crime Types</vt:lpstr>
      <vt:lpstr>2012 Young Persons Statistics</vt:lpstr>
      <vt:lpstr>2012 Young Persons Charge Statistics</vt:lpstr>
      <vt:lpstr>2012 Young Persons  Charge Statistics</vt:lpstr>
      <vt:lpstr>2012 Young Persons  Charge Statistics</vt:lpstr>
      <vt:lpstr>Occurrences with Youth Charged 2012</vt:lpstr>
      <vt:lpstr>Hour of Occurrences – Youth Charged 2012</vt:lpstr>
      <vt:lpstr> Robbery Victims by Age - 2012</vt:lpstr>
      <vt:lpstr>Robbery with Youth Victims 2012</vt:lpstr>
      <vt:lpstr>Robbery with Youth Victims -  2012</vt:lpstr>
      <vt:lpstr>Youth Diversion Program</vt:lpstr>
      <vt:lpstr>Peel Regional Police Youth Initiatives</vt:lpstr>
    </vt:vector>
  </TitlesOfParts>
  <Company>Peel Regional Police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Safety Model        A made in Peel Solution</dc:title>
  <dc:creator>Britton, Allan</dc:creator>
  <cp:lastModifiedBy>Nguyen, Paul</cp:lastModifiedBy>
  <cp:revision>59</cp:revision>
  <cp:lastPrinted>2013-10-11T15:11:04Z</cp:lastPrinted>
  <dcterms:created xsi:type="dcterms:W3CDTF">2013-04-02T18:59:37Z</dcterms:created>
  <dcterms:modified xsi:type="dcterms:W3CDTF">2013-11-13T15:55:12Z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