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41" r:id="rId2"/>
    <p:sldId id="447" r:id="rId3"/>
    <p:sldId id="472" r:id="rId4"/>
    <p:sldId id="483" r:id="rId5"/>
    <p:sldId id="475" r:id="rId6"/>
    <p:sldId id="476" r:id="rId7"/>
    <p:sldId id="481" r:id="rId8"/>
    <p:sldId id="486" r:id="rId9"/>
    <p:sldId id="474" r:id="rId10"/>
    <p:sldId id="480" r:id="rId11"/>
    <p:sldId id="484" r:id="rId12"/>
    <p:sldId id="482" r:id="rId13"/>
    <p:sldId id="477" r:id="rId14"/>
    <p:sldId id="4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vucci, Daniel" initials="SD" lastIdx="16" clrIdx="0">
    <p:extLst>
      <p:ext uri="{19B8F6BF-5375-455C-9EA6-DF929625EA0E}">
        <p15:presenceInfo xmlns:p15="http://schemas.microsoft.com/office/powerpoint/2012/main" userId="S::daniel.salvucci@peelregion.ca::badba2da-8c55-42e6-a0ae-bb722d814c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A8B5CA"/>
    <a:srgbClr val="0066B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53765" autoAdjust="0"/>
  </p:normalViewPr>
  <p:slideViewPr>
    <p:cSldViewPr>
      <p:cViewPr varScale="1">
        <p:scale>
          <a:sx n="58" d="100"/>
          <a:sy n="58" d="100"/>
        </p:scale>
        <p:origin x="278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C7DAD-43E4-4DB2-9422-FD603E2BF870}" type="datetimeFigureOut">
              <a:rPr lang="en-CA" smtClean="0"/>
              <a:t>2020-10-06</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9863A-92E3-41C0-BC2C-B542D3B1EE80}" type="slidenum">
              <a:rPr lang="en-CA" smtClean="0"/>
              <a:t>‹#›</a:t>
            </a:fld>
            <a:endParaRPr lang="en-CA" dirty="0"/>
          </a:p>
        </p:txBody>
      </p:sp>
    </p:spTree>
    <p:extLst>
      <p:ext uri="{BB962C8B-B14F-4D97-AF65-F5344CB8AC3E}">
        <p14:creationId xmlns:p14="http://schemas.microsoft.com/office/powerpoint/2010/main" val="107747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9CD871-587C-4F42-BE49-1C04AB97EE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346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When paint ends up in the lake, they can harm the aquatic life and lower the quality of the lake water. Always bring unused paint to the Community Recycling Centres for proper disposal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79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a:solidFill>
                  <a:schemeClr val="tx1"/>
                </a:solidFill>
                <a:effectLst/>
                <a:latin typeface="+mn-lt"/>
                <a:ea typeface="+mn-ea"/>
                <a:cs typeface="+mn-cs"/>
              </a:rPr>
              <a:t>When pesticides ends up in the lake, they can harm the aquatic life and lower the quality of the lake water. Try planting native plants that attracts native wildlife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52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Answer: </a:t>
            </a:r>
            <a:r>
              <a:rPr lang="en-US" b="0" dirty="0"/>
              <a:t>Storm sewers transport rainwater and snowmelt to our rivers and creeks </a:t>
            </a:r>
            <a:endParaRPr lang="en-US" b="1"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6693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When garbage ends up in the lake, they can harm the aquatic life and lower the quality of the lake water. </a:t>
            </a:r>
            <a:r>
              <a:rPr lang="en-US" sz="1200" kern="1200" dirty="0">
                <a:solidFill>
                  <a:schemeClr val="tx1"/>
                </a:solidFill>
                <a:effectLst/>
                <a:latin typeface="+mn-lt"/>
                <a:ea typeface="+mn-ea"/>
                <a:cs typeface="+mn-cs"/>
              </a:rPr>
              <a:t>Never litter, properly dispose of your items in their correct bins.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73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967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indent="-171450">
              <a:buFont typeface="Arial" panose="020B0604020202020204" pitchFamily="34" charset="0"/>
              <a:buChar char="•"/>
            </a:pPr>
            <a:r>
              <a:rPr lang="en-US" b="1" baseline="0" dirty="0"/>
              <a:t>Ask: </a:t>
            </a:r>
            <a:r>
              <a:rPr lang="en-US" b="0" baseline="0" dirty="0"/>
              <a:t>does anyone know what these are? Where can they be found?</a:t>
            </a:r>
          </a:p>
          <a:p>
            <a:pPr marL="628650" lvl="1" indent="-171450">
              <a:buFont typeface="Arial" panose="020B0604020202020204" pitchFamily="34" charset="0"/>
              <a:buChar char="•"/>
            </a:pPr>
            <a:r>
              <a:rPr lang="en-US" b="1" baseline="0" dirty="0"/>
              <a:t>Answer: </a:t>
            </a:r>
            <a:r>
              <a:rPr lang="en-US" b="0" baseline="0" dirty="0"/>
              <a:t>on the streets, school property, parking lot</a:t>
            </a:r>
          </a:p>
          <a:p>
            <a:pPr marL="171450" lvl="0" indent="-171450">
              <a:buFont typeface="Arial" panose="020B0604020202020204" pitchFamily="34" charset="0"/>
              <a:buChar char="•"/>
            </a:pPr>
            <a:r>
              <a:rPr lang="en-US" b="1" baseline="0" dirty="0"/>
              <a:t>Ask: </a:t>
            </a:r>
            <a:r>
              <a:rPr lang="en-CA" sz="1200" kern="1200" dirty="0">
                <a:solidFill>
                  <a:schemeClr val="tx1"/>
                </a:solidFill>
                <a:effectLst/>
                <a:latin typeface="+mn-lt"/>
                <a:ea typeface="+mn-ea"/>
                <a:cs typeface="+mn-cs"/>
              </a:rPr>
              <a:t>what is the difference between these 2 sewers?</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Answer: Sanitary Sewers</a:t>
            </a:r>
            <a:r>
              <a:rPr lang="en-US" sz="1200" kern="1200" dirty="0">
                <a:solidFill>
                  <a:schemeClr val="tx1"/>
                </a:solidFill>
                <a:effectLst/>
                <a:latin typeface="+mn-lt"/>
                <a:ea typeface="+mn-ea"/>
                <a:cs typeface="+mn-cs"/>
              </a:rPr>
              <a:t>: access point for trained professionals to go down to access the pipes. These trained professionals can open these and if you were there when they opened it, all you would see would be pipes. If there is a blockage or a break in the pipes, they might open this up to fix it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Storm Sewers</a:t>
            </a:r>
            <a:r>
              <a:rPr lang="en-US" sz="1200" kern="1200" dirty="0">
                <a:solidFill>
                  <a:schemeClr val="tx1"/>
                </a:solidFill>
                <a:effectLst/>
                <a:latin typeface="+mn-lt"/>
                <a:ea typeface="+mn-ea"/>
                <a:cs typeface="+mn-cs"/>
              </a:rPr>
              <a:t>: used for rain/snow collection so the streets don’t flood. </a:t>
            </a:r>
            <a:r>
              <a:rPr lang="en-CA" sz="1200" kern="1200" dirty="0">
                <a:solidFill>
                  <a:schemeClr val="tx1"/>
                </a:solidFill>
                <a:effectLst/>
                <a:latin typeface="+mn-lt"/>
                <a:ea typeface="+mn-ea"/>
                <a:cs typeface="+mn-cs"/>
              </a:rPr>
              <a:t>Storm drains transport rainwater and snowmelt to our rivers and creeks, and eventually to Lake Ontario. This water never goes to our wastewater treatment plant, which means that is does not get cleaned before going back to the lake</a:t>
            </a:r>
          </a:p>
          <a:p>
            <a:pPr marL="171450" lvl="0" indent="-171450">
              <a:buFont typeface="Arial" panose="020B0604020202020204" pitchFamily="34" charset="0"/>
              <a:buChar char="•"/>
            </a:pPr>
            <a:r>
              <a:rPr lang="en-CA" sz="1200" b="1" kern="1200" dirty="0">
                <a:solidFill>
                  <a:schemeClr val="tx1"/>
                </a:solidFill>
                <a:effectLst/>
                <a:latin typeface="+mn-lt"/>
                <a:ea typeface="+mn-ea"/>
                <a:cs typeface="+mn-cs"/>
              </a:rPr>
              <a:t>Ask</a:t>
            </a:r>
            <a:r>
              <a:rPr lang="en-CA" sz="1200" kern="1200" dirty="0">
                <a:solidFill>
                  <a:schemeClr val="tx1"/>
                </a:solidFill>
                <a:effectLst/>
                <a:latin typeface="+mn-lt"/>
                <a:ea typeface="+mn-ea"/>
                <a:cs typeface="+mn-cs"/>
              </a:rPr>
              <a:t>: where do you think the water goes from the storm sewer? Does the water get treated?</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No, the water goes untreated  directly to a stream, creek and eventually to Lake Ontario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think can be put down the storm sewer?</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Discuss the effects of the biodiversity of the Lake. (pollution, garbage, chemicals, soaps all going to the Lake without getting treated), what would the water quality be like?</a:t>
            </a:r>
            <a:endParaRPr lang="en-CA"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It is against the law to put anything down a storm sewer other than rainwater or snow, because it can be harmful to the aquatic life in the Lake. Therefore, it is important to not pour any motor oil, paint, or any other fluids that could potentially harm the aquatic life and pollute the water we depend on for so many thing</a:t>
            </a:r>
          </a:p>
          <a:p>
            <a:pPr marL="0" indent="0">
              <a:buFont typeface="Arial" panose="020B0604020202020204" pitchFamily="34" charset="0"/>
              <a:buNone/>
            </a:pPr>
            <a:endParaRPr lang="en-US" b="1" baseline="0" dirty="0"/>
          </a:p>
          <a:p>
            <a:pPr marL="171450" indent="-171450">
              <a:buFont typeface="Arial" panose="020B0604020202020204" pitchFamily="34" charset="0"/>
              <a:buChar char="•"/>
            </a:pPr>
            <a:r>
              <a:rPr lang="en-CA" dirty="0"/>
              <a:t>The next few slides you will guess if these items can go down the storm drain, or if they can’t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2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indent="-171450">
              <a:buFont typeface="Arial" panose="020B0604020202020204" pitchFamily="34" charset="0"/>
              <a:buChar char="•"/>
            </a:pPr>
            <a:r>
              <a:rPr lang="en-US" b="1" dirty="0"/>
              <a:t>Answer: </a:t>
            </a:r>
            <a:r>
              <a:rPr lang="en-US" b="0" dirty="0"/>
              <a:t>Storm sewers transport rainwater and snowmelt to our rivers and creeks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163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1" kern="1200" dirty="0">
                <a:solidFill>
                  <a:schemeClr val="tx1"/>
                </a:solidFill>
                <a:effectLst/>
                <a:latin typeface="+mn-lt"/>
                <a:ea typeface="+mn-ea"/>
                <a:cs typeface="+mn-cs"/>
              </a:rPr>
              <a:t>Answer: </a:t>
            </a:r>
            <a:r>
              <a:rPr lang="en-CA" sz="1200" kern="1200" dirty="0">
                <a:solidFill>
                  <a:schemeClr val="tx1"/>
                </a:solidFill>
                <a:effectLst/>
                <a:latin typeface="+mn-lt"/>
                <a:ea typeface="+mn-ea"/>
                <a:cs typeface="+mn-cs"/>
              </a:rPr>
              <a:t>When pool water ends up in the lake, they can harm the aquatic life and lower the quality of the lake water. It is best to </a:t>
            </a:r>
            <a:r>
              <a:rPr lang="en-US" sz="1200" kern="1200" dirty="0">
                <a:solidFill>
                  <a:schemeClr val="tx1"/>
                </a:solidFill>
                <a:effectLst/>
                <a:latin typeface="+mn-lt"/>
                <a:ea typeface="+mn-ea"/>
                <a:cs typeface="+mn-cs"/>
              </a:rPr>
              <a:t>let the pool water sit and allow the chemicals, such as the chlorine to dissipate in the air, before dumping the pool water.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817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endParaRPr lang="en-US" b="0" dirty="0"/>
          </a:p>
          <a:p>
            <a:pPr marL="171450" indent="-171450">
              <a:buFont typeface="Arial" panose="020B0604020202020204" pitchFamily="34" charset="0"/>
              <a:buChar char="•"/>
            </a:pPr>
            <a:r>
              <a:rPr lang="en-CA" sz="1200" b="1" kern="1200" dirty="0">
                <a:solidFill>
                  <a:schemeClr val="tx1"/>
                </a:solidFill>
                <a:effectLst/>
                <a:latin typeface="+mn-lt"/>
                <a:ea typeface="+mn-ea"/>
                <a:cs typeface="+mn-cs"/>
              </a:rPr>
              <a:t>Answer: </a:t>
            </a:r>
            <a:r>
              <a:rPr lang="en-CA" sz="1200" kern="1200" dirty="0">
                <a:solidFill>
                  <a:schemeClr val="tx1"/>
                </a:solidFill>
                <a:effectLst/>
                <a:latin typeface="+mn-lt"/>
                <a:ea typeface="+mn-ea"/>
                <a:cs typeface="+mn-cs"/>
              </a:rPr>
              <a:t>When medication ends up in the lake, they can harm the aquatic life and lower the quality of the lake water. It is best to drop off any expired medication to a local Community Recycling Centre for proper disposal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54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When road salt ends up in the lake, they can harm the aquatic life and lower the quality of the lake water. It is best to limit use of road salt during the winter months, or substitute road salt with sand, cat litter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964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When all that soapy water ends up in the lake, they can harm the aquatic life and lower the quality of the lake water. It is best to limit car washing on the driveway, or try washing the car on the lawn, use and limit soap that has no phosphates, or harmful chemicals. The best alternative is taking your car to the car-wash</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67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When pet waste ends up in the lake, they can harm the aquatic life and lower the quality of the lake water. Always pick up after your pet and properly dispose of pet waste in the garbage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47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Teacher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When oil ends up in the lake, they can harm the aquatic life and lower the quality of the lake water. Always bring your used oil to the Community Recycling Centres for proper disposal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9863A-92E3-41C0-BC2C-B542D3B1EE8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96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347473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76268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360439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23348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0066B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812131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1829" y="1600201"/>
            <a:ext cx="51290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1227" y="1600201"/>
            <a:ext cx="526923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88860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91828" y="1535113"/>
            <a:ext cx="5104689"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91829" y="2174875"/>
            <a:ext cx="51046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8485" y="1535113"/>
            <a:ext cx="5283916"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98485" y="2174875"/>
            <a:ext cx="5283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9567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21924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56370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268042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058DA-9213-C348-8D03-D0ADBD216AC3}"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F58B09-5FED-EE4D-AEDA-FB5EBA0FA7C2}" type="slidenum">
              <a:rPr lang="en-US" smtClean="0"/>
              <a:t>‹#›</a:t>
            </a:fld>
            <a:endParaRPr lang="en-US" dirty="0"/>
          </a:p>
        </p:txBody>
      </p:sp>
    </p:spTree>
    <p:extLst>
      <p:ext uri="{BB962C8B-B14F-4D97-AF65-F5344CB8AC3E}">
        <p14:creationId xmlns:p14="http://schemas.microsoft.com/office/powerpoint/2010/main" val="150753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829" y="274638"/>
            <a:ext cx="1069057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74256" y="1600201"/>
            <a:ext cx="1070814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058DA-9213-C348-8D03-D0ADBD216AC3}" type="datetimeFigureOut">
              <a:rPr lang="en-US" smtClean="0"/>
              <a:t>10/6/2020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58B09-5FED-EE4D-AEDA-FB5EBA0FA7C2}" type="slidenum">
              <a:rPr lang="en-US" smtClean="0"/>
              <a:t>‹#›</a:t>
            </a:fld>
            <a:endParaRPr lang="en-US" dirty="0"/>
          </a:p>
        </p:txBody>
      </p:sp>
    </p:spTree>
    <p:extLst>
      <p:ext uri="{BB962C8B-B14F-4D97-AF65-F5344CB8AC3E}">
        <p14:creationId xmlns:p14="http://schemas.microsoft.com/office/powerpoint/2010/main" val="184217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rgbClr val="0066B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1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eelregion.ca/enviroed"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public-domain-image.com/free-images/people/male-men/man-applying-fertilizer-in-his-garden" TargetMode="External"/><Relationship Id="rId5" Type="http://schemas.openxmlformats.org/officeDocument/2006/relationships/image" Target="../media/image13.jp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rchive.org/details/snow_melting" TargetMode="External"/><Relationship Id="rId5" Type="http://schemas.openxmlformats.org/officeDocument/2006/relationships/image" Target="../media/image14.gif"/><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nd/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flickr.com/photos/pswansen/7606733872/" TargetMode="External"/><Relationship Id="rId5" Type="http://schemas.openxmlformats.org/officeDocument/2006/relationships/image" Target="../media/image15.jp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publicdomainpictures.net/view-image.php?image=176915&amp;picture=&amp;jazyk=DE"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eakpx.com/48267/orange-round-medication-pill-lot" TargetMode="Externa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sa/3.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ommons.wikimedia.org/wiki/File:Dog_poop_art_in_the_Rosarium,_Winschoten_(2017)_03.jpg" TargetMode="External"/><Relationship Id="rId5" Type="http://schemas.openxmlformats.org/officeDocument/2006/relationships/image" Target="../media/image10.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5.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descr="P-rotated-K 10.jpg"/>
          <p:cNvPicPr>
            <a:picLocks noChangeAspect="1"/>
          </p:cNvPicPr>
          <p:nvPr/>
        </p:nvPicPr>
        <p:blipFill>
          <a:blip r:embed="rId3">
            <a:extLst>
              <a:ext uri="{BEBA8EAE-BF5A-486C-A8C5-ECC9F3942E4B}">
                <a14:imgProps xmlns:a14="http://schemas.microsoft.com/office/drawing/2010/main">
                  <a14:imgLayer r:embed="rId4">
                    <a14:imgEffect>
                      <a14:backgroundRemoval t="992" b="96393" l="2503" r="99404">
                        <a14:foregroundMark x1="10846" y1="14878" x2="70203" y2="4689"/>
                        <a14:foregroundMark x1="70203" y1="4689" x2="78903" y2="4869"/>
                        <a14:foregroundMark x1="56615" y1="1262" x2="70679" y2="1533"/>
                        <a14:foregroundMark x1="2503" y1="14698" x2="3218" y2="30207"/>
                        <a14:foregroundMark x1="38737" y1="31650" x2="66150" y2="28133"/>
                        <a14:foregroundMark x1="66150" y1="28133" x2="89988" y2="18936"/>
                        <a14:foregroundMark x1="89988" y1="18936" x2="92849" y2="18846"/>
                        <a14:foregroundMark x1="97616" y1="22362" x2="99523" y2="27683"/>
                        <a14:foregroundMark x1="65316" y1="1262" x2="65316" y2="1262"/>
                        <a14:foregroundMark x1="59237" y1="992" x2="71275" y2="992"/>
                        <a14:foregroundMark x1="56257" y1="45266" x2="69249" y2="45446"/>
                        <a14:foregroundMark x1="69249" y1="45446" x2="83552" y2="40577"/>
                        <a14:foregroundMark x1="83552" y1="40577" x2="91299" y2="35708"/>
                        <a14:foregroundMark x1="32062" y1="89540" x2="31824" y2="96393"/>
                      </a14:backgroundRemoval>
                    </a14:imgEffect>
                  </a14:imgLayer>
                </a14:imgProps>
              </a:ext>
              <a:ext uri="{28A0092B-C50C-407E-A947-70E740481C1C}">
                <a14:useLocalDpi xmlns:a14="http://schemas.microsoft.com/office/drawing/2010/main" val="0"/>
              </a:ext>
            </a:extLst>
          </a:blip>
          <a:stretch>
            <a:fillRect/>
          </a:stretch>
        </p:blipFill>
        <p:spPr>
          <a:xfrm>
            <a:off x="7924800" y="1882471"/>
            <a:ext cx="3671454" cy="4852970"/>
          </a:xfrm>
          <a:prstGeom prst="rect">
            <a:avLst/>
          </a:prstGeom>
        </p:spPr>
      </p:pic>
      <p:sp>
        <p:nvSpPr>
          <p:cNvPr id="5" name="TextBox 4"/>
          <p:cNvSpPr txBox="1"/>
          <p:nvPr/>
        </p:nvSpPr>
        <p:spPr>
          <a:xfrm>
            <a:off x="1080857" y="4572000"/>
            <a:ext cx="7828106" cy="964367"/>
          </a:xfrm>
          <a:prstGeom prst="rect">
            <a:avLst/>
          </a:prstGeom>
          <a:noFill/>
        </p:spPr>
        <p:txBody>
          <a:bodyPr wrap="square" rtlCol="0">
            <a:spAutoFit/>
          </a:bodyPr>
          <a:lstStyle/>
          <a:p>
            <a:pPr marL="0" marR="0" lvl="0" indent="0" algn="l" defTabSz="457200" rtl="0" eaLnBrk="1" fontAlgn="auto" latinLnBrk="0" hangingPunct="1">
              <a:lnSpc>
                <a:spcPts val="34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66B3"/>
                </a:solidFill>
                <a:effectLst/>
                <a:uLnTx/>
                <a:uFillTx/>
                <a:latin typeface="Calibri"/>
                <a:ea typeface="+mn-ea"/>
                <a:cs typeface="+mn-cs"/>
              </a:rPr>
              <a:t>Environmental Education</a:t>
            </a:r>
          </a:p>
          <a:p>
            <a:pPr lvl="0" defTabSz="457200">
              <a:lnSpc>
                <a:spcPts val="3400"/>
              </a:lnSpc>
              <a:defRPr/>
            </a:pPr>
            <a:r>
              <a:rPr kumimoji="0" lang="en-CA" sz="3200" b="1" i="0" u="none" strike="noStrike" kern="1200" cap="none" spc="0" normalizeH="0" baseline="0" noProof="0" dirty="0">
                <a:ln>
                  <a:noFill/>
                </a:ln>
                <a:solidFill>
                  <a:srgbClr val="0066B3"/>
                </a:solidFill>
                <a:effectLst/>
                <a:uLnTx/>
                <a:uFillTx/>
                <a:latin typeface="Calibri"/>
                <a:ea typeface="+mn-ea"/>
                <a:cs typeface="+mn-cs"/>
              </a:rPr>
              <a:t>Website: </a:t>
            </a:r>
            <a:r>
              <a:rPr lang="en-CA" sz="3200" b="1" dirty="0">
                <a:solidFill>
                  <a:srgbClr val="0066B3"/>
                </a:solidFill>
                <a:hlinkClick r:id="rId5"/>
              </a:rPr>
              <a:t>peelregion.ca/enviroed</a:t>
            </a:r>
            <a:endParaRPr kumimoji="0" lang="en-CA" sz="3200" b="1" i="0" u="none" strike="noStrike" kern="1200" cap="none" spc="0" normalizeH="0" baseline="0" noProof="0" dirty="0">
              <a:ln>
                <a:noFill/>
              </a:ln>
              <a:solidFill>
                <a:srgbClr val="0066B3"/>
              </a:solidFill>
              <a:effectLst/>
              <a:uLnTx/>
              <a:uFillTx/>
              <a:latin typeface="Calibri"/>
              <a:ea typeface="+mn-ea"/>
              <a:cs typeface="+mn-cs"/>
            </a:endParaRPr>
          </a:p>
        </p:txBody>
      </p:sp>
      <p:sp>
        <p:nvSpPr>
          <p:cNvPr id="15" name="TextBox 14"/>
          <p:cNvSpPr txBox="1"/>
          <p:nvPr/>
        </p:nvSpPr>
        <p:spPr>
          <a:xfrm>
            <a:off x="1044241" y="2057400"/>
            <a:ext cx="8426506" cy="19818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6000" b="1" spc="-140" dirty="0">
                <a:solidFill>
                  <a:prstClr val="black"/>
                </a:solidFill>
                <a:latin typeface="Calibri"/>
              </a:rPr>
              <a:t>Protecting Our </a:t>
            </a:r>
            <a:r>
              <a:rPr lang="en-CA" sz="6000" b="1" spc="-140" dirty="0">
                <a:solidFill>
                  <a:srgbClr val="0066B3"/>
                </a:solidFill>
                <a:latin typeface="Calibri"/>
              </a:rPr>
              <a:t>Water</a:t>
            </a:r>
            <a:endParaRPr kumimoji="0" lang="en-CA" sz="6000" b="1" i="0" u="none" strike="noStrike" kern="1200" cap="none" spc="-140" normalizeH="0" baseline="0" noProof="0" dirty="0">
              <a:ln>
                <a:noFill/>
              </a:ln>
              <a:solidFill>
                <a:srgbClr val="0066B3"/>
              </a:solidFill>
              <a:effectLst/>
              <a:uLnTx/>
              <a:uFillTx/>
              <a:latin typeface="Calibri"/>
              <a:ea typeface="+mn-ea"/>
              <a:cs typeface="+mn-cs"/>
            </a:endParaRPr>
          </a:p>
          <a:p>
            <a:pPr marL="0" marR="0" lvl="0" indent="0" algn="l" defTabSz="457200" rtl="0" eaLnBrk="1" fontAlgn="auto" latinLnBrk="0" hangingPunct="1">
              <a:lnSpc>
                <a:spcPts val="3400"/>
              </a:lnSpc>
              <a:spcBef>
                <a:spcPts val="0"/>
              </a:spcBef>
              <a:spcAft>
                <a:spcPts val="0"/>
              </a:spcAft>
              <a:buClrTx/>
              <a:buSzTx/>
              <a:buFontTx/>
              <a:buNone/>
              <a:tabLst/>
              <a:defRPr/>
            </a:pPr>
            <a:endParaRPr kumimoji="0" lang="en-US" sz="6000" b="1" i="0" u="none" strike="noStrike" kern="1200" cap="none" spc="-140" normalizeH="0" baseline="0" noProof="0" dirty="0">
              <a:ln>
                <a:noFill/>
              </a:ln>
              <a:solidFill>
                <a:srgbClr val="1A67E0"/>
              </a:solidFill>
              <a:effectLst/>
              <a:uLnTx/>
              <a:uFillTx/>
              <a:latin typeface="Calibri"/>
              <a:ea typeface="+mn-ea"/>
              <a:cs typeface="+mn-cs"/>
            </a:endParaRPr>
          </a:p>
          <a:p>
            <a:pPr marL="0" marR="0" lvl="0" indent="0" algn="l" defTabSz="457200" rtl="0" eaLnBrk="1" fontAlgn="auto" latinLnBrk="0" hangingPunct="1">
              <a:lnSpc>
                <a:spcPts val="3400"/>
              </a:lnSpc>
              <a:spcBef>
                <a:spcPts val="0"/>
              </a:spcBef>
              <a:spcAft>
                <a:spcPts val="0"/>
              </a:spcAft>
              <a:buClrTx/>
              <a:buSzTx/>
              <a:buFontTx/>
              <a:buNone/>
              <a:tabLst/>
              <a:defRPr/>
            </a:pPr>
            <a:endParaRPr kumimoji="0" lang="en-US" sz="6000" b="1" i="0" u="none" strike="noStrike" kern="1200" cap="none" spc="-140" normalizeH="0" baseline="0" noProof="0" dirty="0">
              <a:ln>
                <a:noFill/>
              </a:ln>
              <a:solidFill>
                <a:srgbClr val="1A67E0"/>
              </a:solidFill>
              <a:effectLst/>
              <a:uLnTx/>
              <a:uFillTx/>
              <a:latin typeface="Calibri"/>
              <a:ea typeface="+mn-ea"/>
              <a:cs typeface="+mn-cs"/>
            </a:endParaRPr>
          </a:p>
        </p:txBody>
      </p:sp>
    </p:spTree>
    <p:extLst>
      <p:ext uri="{BB962C8B-B14F-4D97-AF65-F5344CB8AC3E}">
        <p14:creationId xmlns:p14="http://schemas.microsoft.com/office/powerpoint/2010/main" val="202294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sewer 2">
            <a:extLst>
              <a:ext uri="{FF2B5EF4-FFF2-40B4-BE49-F238E27FC236}">
                <a16:creationId xmlns:a16="http://schemas.microsoft.com/office/drawing/2014/main" id="{8AE455E5-0B10-4D12-BB3B-50011E833C2F}"/>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9" name="Picture 8">
            <a:extLst>
              <a:ext uri="{FF2B5EF4-FFF2-40B4-BE49-F238E27FC236}">
                <a16:creationId xmlns:a16="http://schemas.microsoft.com/office/drawing/2014/main" id="{5BF1D642-132C-4736-AA31-4CC2281771F8}"/>
              </a:ext>
            </a:extLst>
          </p:cNvPr>
          <p:cNvPicPr/>
          <p:nvPr/>
        </p:nvPicPr>
        <p:blipFill>
          <a:blip r:embed="rId5" cstate="print">
            <a:extLst>
              <a:ext uri="{BEBA8EAE-BF5A-486C-A8C5-ECC9F3942E4B}">
                <a14:imgProps xmlns:a14="http://schemas.microsoft.com/office/drawing/2010/main">
                  <a14:imgLayer r:embed="rId6">
                    <a14:imgEffect>
                      <a14:backgroundRemoval t="7452" b="89866" l="9804" r="92157">
                        <a14:foregroundMark x1="15406" y1="7452" x2="15406" y2="7452"/>
                        <a14:foregroundMark x1="33894" y1="12370" x2="33894" y2="12370"/>
                        <a14:foregroundMark x1="37162" y1="16841" x2="37162" y2="16841"/>
                        <a14:foregroundMark x1="40243" y1="25484" x2="40243" y2="25484"/>
                        <a14:foregroundMark x1="25023" y1="25782" x2="33520" y2="33234"/>
                        <a14:foregroundMark x1="33520" y1="33234" x2="29412" y2="24143"/>
                        <a14:foregroundMark x1="28758" y1="20119" x2="22316" y2="30849"/>
                        <a14:foregroundMark x1="22316" y1="30849" x2="28665" y2="41580"/>
                        <a14:foregroundMark x1="28665" y1="41580" x2="35201" y2="31148"/>
                        <a14:foregroundMark x1="35201" y1="31148" x2="30626" y2="17586"/>
                        <a14:foregroundMark x1="30626" y1="17586" x2="22689" y2="14754"/>
                        <a14:foregroundMark x1="31746" y1="47690" x2="30345" y2="61699"/>
                        <a14:foregroundMark x1="30345" y1="61699" x2="42764" y2="71684"/>
                        <a14:foregroundMark x1="42764" y1="71684" x2="54155" y2="75410"/>
                        <a14:foregroundMark x1="54155" y1="75410" x2="64986" y2="74516"/>
                        <a14:foregroundMark x1="64986" y1="74516" x2="67134" y2="69449"/>
                        <a14:foregroundMark x1="92250" y1="74814" x2="92250" y2="74814"/>
                        <a14:foregroundMark x1="37628" y1="38599" x2="37628" y2="38599"/>
                        <a14:foregroundMark x1="35574" y1="42623" x2="39309" y2="31148"/>
                        <a14:foregroundMark x1="39496" y1="25186" x2="39496" y2="33830"/>
                        <a14:foregroundMark x1="14472" y1="33234" x2="22316" y2="41729"/>
                        <a14:foregroundMark x1="22316" y1="41729" x2="22409" y2="41878"/>
                        <a14:foregroundMark x1="13539" y1="7750" x2="9804" y2="21162"/>
                        <a14:foregroundMark x1="9804" y1="21162" x2="12138" y2="32936"/>
                        <a14:foregroundMark x1="10924" y1="11773" x2="14472" y2="9091"/>
                        <a14:foregroundMark x1="14472" y1="7452" x2="10738" y2="16095"/>
                        <a14:foregroundMark x1="14659" y1="7452" x2="10177" y2="19523"/>
                        <a14:foregroundMark x1="10177" y1="19523" x2="10177" y2="20119"/>
                        <a14:foregroundMark x1="34827" y1="43219" x2="39029" y2="30999"/>
                        <a14:foregroundMark x1="39029" y1="30999" x2="39029" y2="30849"/>
                        <a14:foregroundMark x1="29692" y1="18182" x2="25677" y2="30700"/>
                        <a14:foregroundMark x1="25677" y1="30700" x2="25490" y2="36215"/>
                        <a14:foregroundMark x1="28758" y1="8793" x2="34360" y2="12370"/>
                      </a14:backgroundRemoval>
                    </a14:imgEffect>
                  </a14:imgLayer>
                </a14:imgProps>
              </a:ext>
              <a:ext uri="{28A0092B-C50C-407E-A947-70E740481C1C}">
                <a14:useLocalDpi xmlns:a14="http://schemas.microsoft.com/office/drawing/2010/main" val="0"/>
              </a:ext>
            </a:extLst>
          </a:blip>
          <a:srcRect/>
          <a:stretch>
            <a:fillRect/>
          </a:stretch>
        </p:blipFill>
        <p:spPr bwMode="auto">
          <a:xfrm>
            <a:off x="-36616" y="1893030"/>
            <a:ext cx="5067955" cy="3542281"/>
          </a:xfrm>
          <a:prstGeom prst="rect">
            <a:avLst/>
          </a:prstGeom>
          <a:noFill/>
          <a:ln>
            <a:noFill/>
          </a:ln>
        </p:spPr>
      </p:pic>
      <p:sp>
        <p:nvSpPr>
          <p:cNvPr id="10" name="Rectangle 9">
            <a:extLst>
              <a:ext uri="{FF2B5EF4-FFF2-40B4-BE49-F238E27FC236}">
                <a16:creationId xmlns:a16="http://schemas.microsoft.com/office/drawing/2014/main" id="{845EBB55-F09E-416F-897B-2C124247DBE6}"/>
              </a:ext>
            </a:extLst>
          </p:cNvPr>
          <p:cNvSpPr/>
          <p:nvPr/>
        </p:nvSpPr>
        <p:spPr>
          <a:xfrm>
            <a:off x="1654746" y="5105400"/>
            <a:ext cx="1621854" cy="841962"/>
          </a:xfrm>
          <a:prstGeom prst="rect">
            <a:avLst/>
          </a:prstGeom>
        </p:spPr>
        <p:txBody>
          <a:bodyPr wrap="none">
            <a:spAutoFit/>
          </a:bodyPr>
          <a:lstStyle/>
          <a:p>
            <a:pPr>
              <a:lnSpc>
                <a:spcPct val="115000"/>
              </a:lnSpc>
              <a:spcAft>
                <a:spcPts val="1000"/>
              </a:spcAft>
            </a:pPr>
            <a:r>
              <a:rPr lang="en-US" sz="4500" b="1" dirty="0">
                <a:effectLst/>
                <a:ea typeface="Calibri" panose="020F0502020204030204" pitchFamily="34" charset="0"/>
                <a:cs typeface="Calibri" panose="020F0502020204030204" pitchFamily="34" charset="0"/>
              </a:rPr>
              <a:t>P</a:t>
            </a:r>
            <a:r>
              <a:rPr lang="en-CA" sz="4500" b="1" dirty="0">
                <a:effectLst/>
                <a:ea typeface="Calibri" panose="020F0502020204030204" pitchFamily="34" charset="0"/>
                <a:cs typeface="Calibri" panose="020F0502020204030204" pitchFamily="34" charset="0"/>
              </a:rPr>
              <a:t>AINT</a:t>
            </a:r>
            <a:endParaRPr lang="en-CA" sz="45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14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sewer 2">
            <a:extLst>
              <a:ext uri="{FF2B5EF4-FFF2-40B4-BE49-F238E27FC236}">
                <a16:creationId xmlns:a16="http://schemas.microsoft.com/office/drawing/2014/main" id="{8AE455E5-0B10-4D12-BB3B-50011E833C2F}"/>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0" name="Rectangle 9">
            <a:extLst>
              <a:ext uri="{FF2B5EF4-FFF2-40B4-BE49-F238E27FC236}">
                <a16:creationId xmlns:a16="http://schemas.microsoft.com/office/drawing/2014/main" id="{10D2228D-C268-4147-87F2-C70EDA389F63}"/>
              </a:ext>
            </a:extLst>
          </p:cNvPr>
          <p:cNvSpPr/>
          <p:nvPr/>
        </p:nvSpPr>
        <p:spPr>
          <a:xfrm>
            <a:off x="771852" y="5185751"/>
            <a:ext cx="2847959" cy="841962"/>
          </a:xfrm>
          <a:prstGeom prst="rect">
            <a:avLst/>
          </a:prstGeom>
        </p:spPr>
        <p:txBody>
          <a:bodyPr wrap="none">
            <a:spAutoFit/>
          </a:bodyPr>
          <a:lstStyle/>
          <a:p>
            <a:pPr>
              <a:lnSpc>
                <a:spcPct val="115000"/>
              </a:lnSpc>
              <a:spcAft>
                <a:spcPts val="1000"/>
              </a:spcAft>
            </a:pPr>
            <a:r>
              <a:rPr lang="en-US" sz="4500" b="1" dirty="0">
                <a:ea typeface="Calibri" panose="020F0502020204030204" pitchFamily="34" charset="0"/>
                <a:cs typeface="Calibri" panose="020F0502020204030204" pitchFamily="34" charset="0"/>
              </a:rPr>
              <a:t>PESTICIDES</a:t>
            </a:r>
            <a:endParaRPr lang="en-CA" sz="4500" b="1" dirty="0">
              <a:effectLst/>
              <a:ea typeface="Calibri" panose="020F0502020204030204" pitchFamily="34" charset="0"/>
              <a:cs typeface="Times New Roman" panose="02020603050405020304" pitchFamily="18" charset="0"/>
            </a:endParaRPr>
          </a:p>
        </p:txBody>
      </p:sp>
      <p:pic>
        <p:nvPicPr>
          <p:cNvPr id="7" name="Picture 6" descr="A person standing next to a tree&#10;&#10;Description automatically generated">
            <a:extLst>
              <a:ext uri="{FF2B5EF4-FFF2-40B4-BE49-F238E27FC236}">
                <a16:creationId xmlns:a16="http://schemas.microsoft.com/office/drawing/2014/main" id="{553611C8-3D23-4564-A666-DBC102A308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2057400"/>
            <a:ext cx="4897857" cy="3262986"/>
          </a:xfrm>
          <a:prstGeom prst="rect">
            <a:avLst/>
          </a:prstGeom>
        </p:spPr>
      </p:pic>
    </p:spTree>
    <p:extLst>
      <p:ext uri="{BB962C8B-B14F-4D97-AF65-F5344CB8AC3E}">
        <p14:creationId xmlns:p14="http://schemas.microsoft.com/office/powerpoint/2010/main" val="242568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87642F67-A8B6-449E-953A-4EAFE66AB0ED}"/>
              </a:ext>
            </a:extLst>
          </p:cNvPr>
          <p:cNvSpPr/>
          <p:nvPr/>
        </p:nvSpPr>
        <p:spPr>
          <a:xfrm>
            <a:off x="850022" y="5152412"/>
            <a:ext cx="3145798" cy="841962"/>
          </a:xfrm>
          <a:prstGeom prst="rect">
            <a:avLst/>
          </a:prstGeom>
        </p:spPr>
        <p:txBody>
          <a:bodyPr wrap="none">
            <a:spAutoFit/>
          </a:bodyPr>
          <a:lstStyle/>
          <a:p>
            <a:pPr>
              <a:lnSpc>
                <a:spcPct val="115000"/>
              </a:lnSpc>
              <a:spcAft>
                <a:spcPts val="1000"/>
              </a:spcAft>
            </a:pPr>
            <a:r>
              <a:rPr lang="en-US" sz="4500" b="1" dirty="0">
                <a:effectLst/>
                <a:ea typeface="Calibri" panose="020F0502020204030204" pitchFamily="34" charset="0"/>
                <a:cs typeface="Calibri" panose="020F0502020204030204" pitchFamily="34" charset="0"/>
              </a:rPr>
              <a:t>S</a:t>
            </a:r>
            <a:r>
              <a:rPr lang="en-CA" sz="4500" b="1" dirty="0">
                <a:ea typeface="Calibri" panose="020F0502020204030204" pitchFamily="34" charset="0"/>
                <a:cs typeface="Calibri" panose="020F0502020204030204" pitchFamily="34" charset="0"/>
              </a:rPr>
              <a:t>NOW MELT</a:t>
            </a:r>
            <a:endParaRPr lang="en-CA" sz="4500" b="1" dirty="0">
              <a:effectLst/>
              <a:ea typeface="Calibri" panose="020F0502020204030204" pitchFamily="34" charset="0"/>
              <a:cs typeface="Times New Roman" panose="02020603050405020304" pitchFamily="18" charset="0"/>
            </a:endParaRPr>
          </a:p>
        </p:txBody>
      </p:sp>
      <p:pic>
        <p:nvPicPr>
          <p:cNvPr id="10" name="Picture 9" descr="sewer 2">
            <a:extLst>
              <a:ext uri="{FF2B5EF4-FFF2-40B4-BE49-F238E27FC236}">
                <a16:creationId xmlns:a16="http://schemas.microsoft.com/office/drawing/2014/main" id="{ECCCC57D-34AB-4B0D-82BE-C8F636DA6BB8}"/>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Graphic 6" descr="Checkmark">
            <a:extLst>
              <a:ext uri="{FF2B5EF4-FFF2-40B4-BE49-F238E27FC236}">
                <a16:creationId xmlns:a16="http://schemas.microsoft.com/office/drawing/2014/main" id="{9C66543C-74E6-4B86-BB54-BAA7B9853A71}"/>
              </a:ext>
            </a:extLst>
          </p:cNvPr>
          <p:cNvSpPr/>
          <p:nvPr/>
        </p:nvSpPr>
        <p:spPr>
          <a:xfrm>
            <a:off x="6239175" y="1600198"/>
            <a:ext cx="5068570" cy="3973195"/>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solidFill>
                <a:srgbClr val="00B050"/>
              </a:solidFill>
            </a:endParaRPr>
          </a:p>
        </p:txBody>
      </p:sp>
      <p:pic>
        <p:nvPicPr>
          <p:cNvPr id="5" name="Picture 4">
            <a:extLst>
              <a:ext uri="{FF2B5EF4-FFF2-40B4-BE49-F238E27FC236}">
                <a16:creationId xmlns:a16="http://schemas.microsoft.com/office/drawing/2014/main" id="{C449D821-A85C-4654-B74B-CD87A683974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9144" y="2129851"/>
            <a:ext cx="4372818" cy="2913887"/>
          </a:xfrm>
          <a:prstGeom prst="rect">
            <a:avLst/>
          </a:prstGeom>
        </p:spPr>
      </p:pic>
      <p:sp>
        <p:nvSpPr>
          <p:cNvPr id="6" name="TextBox 5">
            <a:extLst>
              <a:ext uri="{FF2B5EF4-FFF2-40B4-BE49-F238E27FC236}">
                <a16:creationId xmlns:a16="http://schemas.microsoft.com/office/drawing/2014/main" id="{73732BE4-AE45-4F45-BF90-584A9148B0C1}"/>
              </a:ext>
            </a:extLst>
          </p:cNvPr>
          <p:cNvSpPr txBox="1"/>
          <p:nvPr/>
        </p:nvSpPr>
        <p:spPr>
          <a:xfrm>
            <a:off x="519378" y="4793114"/>
            <a:ext cx="3317039" cy="184666"/>
          </a:xfrm>
          <a:prstGeom prst="rect">
            <a:avLst/>
          </a:prstGeom>
          <a:noFill/>
        </p:spPr>
        <p:txBody>
          <a:bodyPr wrap="square" rtlCol="0">
            <a:spAutoFit/>
          </a:bodyPr>
          <a:lstStyle/>
          <a:p>
            <a:r>
              <a:rPr lang="en-CA" sz="600" dirty="0">
                <a:hlinkClick r:id="rId6" tooltip="https://archive.org/details/snow_melting"/>
              </a:rPr>
              <a:t>This Photo</a:t>
            </a:r>
            <a:r>
              <a:rPr lang="en-CA" sz="600" dirty="0"/>
              <a:t> by Unknown Author is licensed under </a:t>
            </a:r>
            <a:r>
              <a:rPr lang="en-CA" sz="600" dirty="0">
                <a:hlinkClick r:id="rId7" tooltip="https://creativecommons.org/licenses/by-nc-sa/3.0/"/>
              </a:rPr>
              <a:t>CC BY-SA-NC</a:t>
            </a:r>
            <a:endParaRPr lang="en-CA" sz="600" dirty="0"/>
          </a:p>
        </p:txBody>
      </p:sp>
    </p:spTree>
    <p:extLst>
      <p:ext uri="{BB962C8B-B14F-4D97-AF65-F5344CB8AC3E}">
        <p14:creationId xmlns:p14="http://schemas.microsoft.com/office/powerpoint/2010/main" val="26690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sewer 2">
            <a:extLst>
              <a:ext uri="{FF2B5EF4-FFF2-40B4-BE49-F238E27FC236}">
                <a16:creationId xmlns:a16="http://schemas.microsoft.com/office/drawing/2014/main" id="{8AE455E5-0B10-4D12-BB3B-50011E833C2F}"/>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nvGrpSpPr>
          <p:cNvPr id="6" name="Group 5">
            <a:extLst>
              <a:ext uri="{FF2B5EF4-FFF2-40B4-BE49-F238E27FC236}">
                <a16:creationId xmlns:a16="http://schemas.microsoft.com/office/drawing/2014/main" id="{FD5F84B0-783B-45A2-8AD9-8B0E138407BD}"/>
              </a:ext>
            </a:extLst>
          </p:cNvPr>
          <p:cNvGrpSpPr/>
          <p:nvPr/>
        </p:nvGrpSpPr>
        <p:grpSpPr>
          <a:xfrm>
            <a:off x="705540" y="1224596"/>
            <a:ext cx="3877770" cy="4724400"/>
            <a:chOff x="3810000" y="381000"/>
            <a:chExt cx="4645360" cy="5029200"/>
          </a:xfrm>
        </p:grpSpPr>
        <p:pic>
          <p:nvPicPr>
            <p:cNvPr id="3" name="Picture 2" descr="A picture containing outdoor, sidewalk, street, sitting&#10;&#10;Description automatically generated">
              <a:extLst>
                <a:ext uri="{FF2B5EF4-FFF2-40B4-BE49-F238E27FC236}">
                  <a16:creationId xmlns:a16="http://schemas.microsoft.com/office/drawing/2014/main" id="{E501148F-C71A-45FD-9282-C54CDE5C26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10000" y="381000"/>
              <a:ext cx="3771900" cy="5029200"/>
            </a:xfrm>
            <a:prstGeom prst="rect">
              <a:avLst/>
            </a:prstGeom>
          </p:spPr>
        </p:pic>
        <p:sp>
          <p:nvSpPr>
            <p:cNvPr id="5" name="TextBox 4">
              <a:extLst>
                <a:ext uri="{FF2B5EF4-FFF2-40B4-BE49-F238E27FC236}">
                  <a16:creationId xmlns:a16="http://schemas.microsoft.com/office/drawing/2014/main" id="{BC06C338-1977-44DA-9001-94E5D21FD54C}"/>
                </a:ext>
              </a:extLst>
            </p:cNvPr>
            <p:cNvSpPr txBox="1"/>
            <p:nvPr/>
          </p:nvSpPr>
          <p:spPr>
            <a:xfrm>
              <a:off x="3883360" y="5167845"/>
              <a:ext cx="4572000" cy="196580"/>
            </a:xfrm>
            <a:prstGeom prst="rect">
              <a:avLst/>
            </a:prstGeom>
            <a:noFill/>
          </p:spPr>
          <p:txBody>
            <a:bodyPr wrap="square" rtlCol="0">
              <a:spAutoFit/>
            </a:bodyPr>
            <a:lstStyle/>
            <a:p>
              <a:r>
                <a:rPr lang="en-CA" sz="600" dirty="0">
                  <a:hlinkClick r:id="rId6" tooltip="https://www.flickr.com/photos/pswansen/7606733872/"/>
                </a:rPr>
                <a:t>This Photo</a:t>
              </a:r>
              <a:r>
                <a:rPr lang="en-CA" sz="600" dirty="0"/>
                <a:t> by Unknown Author is licensed under </a:t>
              </a:r>
              <a:r>
                <a:rPr lang="en-CA" sz="600" dirty="0">
                  <a:hlinkClick r:id="rId7" tooltip="https://creativecommons.org/licenses/by-nd/3.0/"/>
                </a:rPr>
                <a:t>CC BY-ND</a:t>
              </a:r>
              <a:endParaRPr lang="en-CA" sz="600" dirty="0"/>
            </a:p>
          </p:txBody>
        </p:sp>
      </p:grpSp>
      <p:sp>
        <p:nvSpPr>
          <p:cNvPr id="15" name="Rectangle 14">
            <a:extLst>
              <a:ext uri="{FF2B5EF4-FFF2-40B4-BE49-F238E27FC236}">
                <a16:creationId xmlns:a16="http://schemas.microsoft.com/office/drawing/2014/main" id="{FA2FB328-A437-4E94-8042-4D962251D002}"/>
              </a:ext>
            </a:extLst>
          </p:cNvPr>
          <p:cNvSpPr/>
          <p:nvPr/>
        </p:nvSpPr>
        <p:spPr>
          <a:xfrm>
            <a:off x="882550" y="5813662"/>
            <a:ext cx="2536400" cy="841962"/>
          </a:xfrm>
          <a:prstGeom prst="rect">
            <a:avLst/>
          </a:prstGeom>
        </p:spPr>
        <p:txBody>
          <a:bodyPr wrap="none">
            <a:spAutoFit/>
          </a:bodyPr>
          <a:lstStyle/>
          <a:p>
            <a:pPr>
              <a:lnSpc>
                <a:spcPct val="115000"/>
              </a:lnSpc>
              <a:spcAft>
                <a:spcPts val="1000"/>
              </a:spcAft>
            </a:pPr>
            <a:r>
              <a:rPr lang="en-US" sz="4500" b="1" dirty="0">
                <a:effectLst/>
                <a:ea typeface="Calibri" panose="020F0502020204030204" pitchFamily="34" charset="0"/>
                <a:cs typeface="Calibri" panose="020F0502020204030204" pitchFamily="34" charset="0"/>
              </a:rPr>
              <a:t>G</a:t>
            </a:r>
            <a:r>
              <a:rPr lang="en-CA" sz="4500" b="1" dirty="0">
                <a:effectLst/>
                <a:ea typeface="Calibri" panose="020F0502020204030204" pitchFamily="34" charset="0"/>
                <a:cs typeface="Calibri" panose="020F0502020204030204" pitchFamily="34" charset="0"/>
              </a:rPr>
              <a:t>AR</a:t>
            </a:r>
            <a:r>
              <a:rPr lang="en-CA" sz="4500" b="1" dirty="0">
                <a:ea typeface="Calibri" panose="020F0502020204030204" pitchFamily="34" charset="0"/>
                <a:cs typeface="Calibri" panose="020F0502020204030204" pitchFamily="34" charset="0"/>
              </a:rPr>
              <a:t>BAGE</a:t>
            </a:r>
            <a:endParaRPr lang="en-CA" sz="45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97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C50FC97-573F-42BD-AD20-B325D0F0A36D}"/>
              </a:ext>
            </a:extLst>
          </p:cNvPr>
          <p:cNvSpPr txBox="1"/>
          <p:nvPr/>
        </p:nvSpPr>
        <p:spPr>
          <a:xfrm>
            <a:off x="6324600" y="458956"/>
            <a:ext cx="5410200" cy="52475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a:ea typeface="+mn-ea"/>
                <a:cs typeface="+mn-cs"/>
              </a:rPr>
              <a:t>What have you learned today about </a:t>
            </a:r>
            <a:r>
              <a:rPr lang="en-US" sz="3500" b="1" dirty="0">
                <a:solidFill>
                  <a:prstClr val="black"/>
                </a:solidFill>
                <a:latin typeface="Calibri"/>
              </a:rPr>
              <a:t>storm sewers</a:t>
            </a:r>
            <a:r>
              <a:rPr kumimoji="0" lang="en-US" sz="35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a:ea typeface="+mn-ea"/>
                <a:cs typeface="+mn-cs"/>
              </a:rPr>
              <a:t>Remember: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66B3"/>
                </a:solidFill>
                <a:effectLst/>
                <a:uLnTx/>
                <a:uFillTx/>
                <a:latin typeface="Calibri"/>
                <a:ea typeface="+mn-ea"/>
                <a:cs typeface="+mn-cs"/>
              </a:rPr>
              <a:t>Everyone plays a part in protecting and conserving our water!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0" u="none" strike="noStrike" kern="1200" cap="none" spc="0" normalizeH="0" baseline="0" noProof="0" dirty="0">
              <a:ln>
                <a:noFill/>
              </a:ln>
              <a:solidFill>
                <a:srgbClr val="0066B3"/>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8E4F8E3-D738-490D-9601-A1A959BEB11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897" b="89943" l="9877" r="89815">
                        <a14:foregroundMark x1="38889" y1="47989" x2="54630" y2="49425"/>
                        <a14:foregroundMark x1="54630" y1="49425" x2="62654" y2="36207"/>
                        <a14:foregroundMark x1="62654" y1="36207" x2="48148" y2="29885"/>
                        <a14:foregroundMark x1="48148" y1="29885" x2="32407" y2="33621"/>
                        <a14:foregroundMark x1="32407" y1="33621" x2="38889" y2="47701"/>
                        <a14:foregroundMark x1="38889" y1="47701" x2="38889" y2="47989"/>
                        <a14:foregroundMark x1="45988" y1="48276" x2="33951" y2="38506"/>
                        <a14:foregroundMark x1="33951" y1="38506" x2="49074" y2="43391"/>
                        <a14:foregroundMark x1="49074" y1="43391" x2="43519" y2="47989"/>
                        <a14:foregroundMark x1="42284" y1="44540" x2="41358" y2="43966"/>
                        <a14:foregroundMark x1="57407" y1="46264" x2="41358" y2="43391"/>
                        <a14:foregroundMark x1="41358" y1="43391" x2="52469" y2="33046"/>
                        <a14:foregroundMark x1="52469" y1="33046" x2="57099" y2="45977"/>
                        <a14:foregroundMark x1="37037" y1="39368" x2="36728" y2="38793"/>
                        <a14:foregroundMark x1="43519" y1="40230" x2="38272" y2="40230"/>
                        <a14:foregroundMark x1="46914" y1="38218" x2="47531" y2="37356"/>
                        <a14:foregroundMark x1="46605" y1="36782" x2="30864" y2="43391"/>
                        <a14:foregroundMark x1="30864" y1="43391" x2="46605" y2="41092"/>
                        <a14:foregroundMark x1="46605" y1="41092" x2="55556" y2="34195"/>
                        <a14:foregroundMark x1="48148" y1="36782" x2="45679" y2="35920"/>
                        <a14:foregroundMark x1="29012" y1="28161" x2="38272" y2="9483"/>
                        <a14:foregroundMark x1="39815" y1="8046" x2="39815" y2="6897"/>
                      </a14:backgroundRemoval>
                    </a14:imgEffect>
                  </a14:imgLayer>
                </a14:imgProps>
              </a:ext>
              <a:ext uri="{28A0092B-C50C-407E-A947-70E740481C1C}">
                <a14:useLocalDpi xmlns:a14="http://schemas.microsoft.com/office/drawing/2010/main" val="0"/>
              </a:ext>
            </a:extLst>
          </a:blip>
          <a:srcRect t="4999" r="-1" b="4999"/>
          <a:stretch/>
        </p:blipFill>
        <p:spPr>
          <a:xfrm>
            <a:off x="-609600" y="787607"/>
            <a:ext cx="6279619" cy="6070393"/>
          </a:xfrm>
          <a:prstGeom prst="rect">
            <a:avLst/>
          </a:prstGeom>
        </p:spPr>
      </p:pic>
    </p:spTree>
    <p:extLst>
      <p:ext uri="{BB962C8B-B14F-4D97-AF65-F5344CB8AC3E}">
        <p14:creationId xmlns:p14="http://schemas.microsoft.com/office/powerpoint/2010/main" val="316209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5" descr="sewer 2">
            <a:extLst>
              <a:ext uri="{FF2B5EF4-FFF2-40B4-BE49-F238E27FC236}">
                <a16:creationId xmlns:a16="http://schemas.microsoft.com/office/drawing/2014/main" id="{072607DB-2D1D-4ACE-AA69-41A8E14F63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73" r="21516"/>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ewer 1">
            <a:extLst>
              <a:ext uri="{FF2B5EF4-FFF2-40B4-BE49-F238E27FC236}">
                <a16:creationId xmlns:a16="http://schemas.microsoft.com/office/drawing/2014/main" id="{1C832BAF-FF74-4C63-8040-10A44E6CFE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17" r="22072"/>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ame 29">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286858" y="2761554"/>
            <a:ext cx="3618284" cy="1345720"/>
          </a:xfrm>
          <a:noFill/>
        </p:spPr>
        <p:txBody>
          <a:bodyPr vert="horz" lIns="91440" tIns="45720" rIns="91440" bIns="45720" rtlCol="0" anchor="ctr">
            <a:noAutofit/>
          </a:bodyPr>
          <a:lstStyle/>
          <a:p>
            <a:pPr algn="ctr" defTabSz="914400">
              <a:lnSpc>
                <a:spcPct val="90000"/>
              </a:lnSpc>
            </a:pPr>
            <a:r>
              <a:rPr lang="en-US" sz="4500" kern="1200" spc="-140" dirty="0">
                <a:latin typeface="+mj-lt"/>
                <a:ea typeface="+mj-ea"/>
                <a:cs typeface="+mj-cs"/>
              </a:rPr>
              <a:t>Where does the water go from here?</a:t>
            </a:r>
          </a:p>
        </p:txBody>
      </p:sp>
      <p:sp>
        <p:nvSpPr>
          <p:cNvPr id="3" name="TextBox 2">
            <a:extLst>
              <a:ext uri="{FF2B5EF4-FFF2-40B4-BE49-F238E27FC236}">
                <a16:creationId xmlns:a16="http://schemas.microsoft.com/office/drawing/2014/main" id="{E1DCF074-BC18-477B-97C6-0B0AB6C5786A}"/>
              </a:ext>
            </a:extLst>
          </p:cNvPr>
          <p:cNvSpPr txBox="1"/>
          <p:nvPr/>
        </p:nvSpPr>
        <p:spPr>
          <a:xfrm>
            <a:off x="8284206" y="1676400"/>
            <a:ext cx="2362200" cy="477054"/>
          </a:xfrm>
          <a:prstGeom prst="rect">
            <a:avLst/>
          </a:prstGeom>
          <a:solidFill>
            <a:srgbClr val="CC9900"/>
          </a:solidFill>
          <a:ln>
            <a:noFill/>
          </a:ln>
        </p:spPr>
        <p:txBody>
          <a:bodyPr wrap="square" rtlCol="0">
            <a:spAutoFit/>
          </a:bodyPr>
          <a:lstStyle/>
          <a:p>
            <a:pPr algn="ctr"/>
            <a:r>
              <a:rPr lang="en-US" sz="2500" b="1" dirty="0"/>
              <a:t>Sanitary Sewers</a:t>
            </a:r>
            <a:endParaRPr lang="en-CA" sz="2500" b="1" dirty="0"/>
          </a:p>
        </p:txBody>
      </p:sp>
      <p:sp>
        <p:nvSpPr>
          <p:cNvPr id="9" name="TextBox 8">
            <a:extLst>
              <a:ext uri="{FF2B5EF4-FFF2-40B4-BE49-F238E27FC236}">
                <a16:creationId xmlns:a16="http://schemas.microsoft.com/office/drawing/2014/main" id="{F22B4F0A-B94A-4A2E-9B74-DC88DBA14455}"/>
              </a:ext>
            </a:extLst>
          </p:cNvPr>
          <p:cNvSpPr txBox="1"/>
          <p:nvPr/>
        </p:nvSpPr>
        <p:spPr>
          <a:xfrm>
            <a:off x="1858026" y="1676400"/>
            <a:ext cx="2362200" cy="477054"/>
          </a:xfrm>
          <a:prstGeom prst="rect">
            <a:avLst/>
          </a:prstGeom>
          <a:solidFill>
            <a:srgbClr val="CC9900"/>
          </a:solidFill>
          <a:ln>
            <a:noFill/>
          </a:ln>
        </p:spPr>
        <p:txBody>
          <a:bodyPr wrap="square" rtlCol="0">
            <a:spAutoFit/>
          </a:bodyPr>
          <a:lstStyle/>
          <a:p>
            <a:pPr algn="ctr"/>
            <a:r>
              <a:rPr lang="en-US" sz="2500" b="1" dirty="0"/>
              <a:t>Storm Sewers</a:t>
            </a:r>
            <a:endParaRPr lang="en-CA" sz="2500" b="1" dirty="0"/>
          </a:p>
        </p:txBody>
      </p:sp>
    </p:spTree>
    <p:extLst>
      <p:ext uri="{BB962C8B-B14F-4D97-AF65-F5344CB8AC3E}">
        <p14:creationId xmlns:p14="http://schemas.microsoft.com/office/powerpoint/2010/main" val="110425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CC9A883-D9C3-41D0-901C-696BA5E8233E}"/>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42951" y1="89591" x2="42951" y2="89591"/>
                        <a14:backgroundMark x1="50820" y1="89883" x2="50820" y2="89883"/>
                      </a14:backgroundRemoval>
                    </a14:imgEffect>
                  </a14:imgLayer>
                </a14:imgProps>
              </a:ext>
              <a:ext uri="{28A0092B-C50C-407E-A947-70E740481C1C}">
                <a14:useLocalDpi xmlns:a14="http://schemas.microsoft.com/office/drawing/2010/main" val="0"/>
              </a:ext>
            </a:extLst>
          </a:blip>
          <a:srcRect/>
          <a:stretch>
            <a:fillRect/>
          </a:stretch>
        </p:blipFill>
        <p:spPr bwMode="auto">
          <a:xfrm>
            <a:off x="-65741" y="812964"/>
            <a:ext cx="4826437" cy="4898675"/>
          </a:xfrm>
          <a:prstGeom prst="rect">
            <a:avLst/>
          </a:prstGeom>
          <a:noFill/>
          <a:ln>
            <a:noFill/>
          </a:ln>
        </p:spPr>
      </p:pic>
      <p:sp>
        <p:nvSpPr>
          <p:cNvPr id="2" name="Rectangle 1">
            <a:extLst>
              <a:ext uri="{FF2B5EF4-FFF2-40B4-BE49-F238E27FC236}">
                <a16:creationId xmlns:a16="http://schemas.microsoft.com/office/drawing/2014/main" id="{87642F67-A8B6-449E-953A-4EAFE66AB0ED}"/>
              </a:ext>
            </a:extLst>
          </p:cNvPr>
          <p:cNvSpPr/>
          <p:nvPr/>
        </p:nvSpPr>
        <p:spPr>
          <a:xfrm>
            <a:off x="804428" y="5421745"/>
            <a:ext cx="3086101" cy="841962"/>
          </a:xfrm>
          <a:prstGeom prst="rect">
            <a:avLst/>
          </a:prstGeom>
        </p:spPr>
        <p:txBody>
          <a:bodyPr wrap="none">
            <a:spAutoFit/>
          </a:bodyPr>
          <a:lstStyle/>
          <a:p>
            <a:pPr>
              <a:lnSpc>
                <a:spcPct val="115000"/>
              </a:lnSpc>
              <a:spcAft>
                <a:spcPts val="1000"/>
              </a:spcAft>
            </a:pPr>
            <a:r>
              <a:rPr lang="en-CA" sz="4500" b="1" dirty="0">
                <a:ea typeface="Calibri" panose="020F0502020204030204" pitchFamily="34" charset="0"/>
                <a:cs typeface="Calibri" panose="020F0502020204030204" pitchFamily="34" charset="0"/>
              </a:rPr>
              <a:t>RAINWATER</a:t>
            </a:r>
            <a:endParaRPr lang="en-CA" sz="4500" b="1" dirty="0">
              <a:effectLst/>
              <a:ea typeface="Calibri" panose="020F0502020204030204" pitchFamily="34" charset="0"/>
              <a:cs typeface="Times New Roman" panose="02020603050405020304" pitchFamily="18" charset="0"/>
            </a:endParaRPr>
          </a:p>
        </p:txBody>
      </p:sp>
      <p:pic>
        <p:nvPicPr>
          <p:cNvPr id="10" name="Picture 9" descr="sewer 2">
            <a:extLst>
              <a:ext uri="{FF2B5EF4-FFF2-40B4-BE49-F238E27FC236}">
                <a16:creationId xmlns:a16="http://schemas.microsoft.com/office/drawing/2014/main" id="{ECCCC57D-34AB-4B0D-82BE-C8F636DA6BB8}"/>
              </a:ext>
            </a:extLst>
          </p:cNvPr>
          <p:cNvPicPr/>
          <p:nvPr/>
        </p:nvPicPr>
        <p:blipFill>
          <a:blip r:embed="rId6">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Graphic 6" descr="Checkmark">
            <a:extLst>
              <a:ext uri="{FF2B5EF4-FFF2-40B4-BE49-F238E27FC236}">
                <a16:creationId xmlns:a16="http://schemas.microsoft.com/office/drawing/2014/main" id="{9C66543C-74E6-4B86-BB54-BAA7B9853A71}"/>
              </a:ext>
            </a:extLst>
          </p:cNvPr>
          <p:cNvSpPr/>
          <p:nvPr/>
        </p:nvSpPr>
        <p:spPr>
          <a:xfrm>
            <a:off x="6239175" y="1600198"/>
            <a:ext cx="5068570" cy="3973195"/>
          </a:xfrm>
          <a:custGeom>
            <a:avLst/>
            <a:gdLst>
              <a:gd name="connsiteX0" fmla="*/ 810101 w 885825"/>
              <a:gd name="connsiteY0" fmla="*/ 7144 h 628650"/>
              <a:gd name="connsiteX1" fmla="*/ 322421 w 885825"/>
              <a:gd name="connsiteY1" fmla="*/ 468154 h 628650"/>
              <a:gd name="connsiteX2" fmla="*/ 88106 w 885825"/>
              <a:gd name="connsiteY2" fmla="*/ 228124 h 628650"/>
              <a:gd name="connsiteX3" fmla="*/ 7144 w 885825"/>
              <a:gd name="connsiteY3" fmla="*/ 305276 h 628650"/>
              <a:gd name="connsiteX4" fmla="*/ 318611 w 885825"/>
              <a:gd name="connsiteY4" fmla="*/ 625316 h 628650"/>
              <a:gd name="connsiteX5" fmla="*/ 400526 w 885825"/>
              <a:gd name="connsiteY5" fmla="*/ 549116 h 628650"/>
              <a:gd name="connsiteX6" fmla="*/ 887254 w 885825"/>
              <a:gd name="connsiteY6" fmla="*/ 8715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825" h="628650">
                <a:moveTo>
                  <a:pt x="810101" y="7144"/>
                </a:moveTo>
                <a:lnTo>
                  <a:pt x="322421" y="468154"/>
                </a:lnTo>
                <a:lnTo>
                  <a:pt x="88106" y="228124"/>
                </a:lnTo>
                <a:lnTo>
                  <a:pt x="7144" y="305276"/>
                </a:lnTo>
                <a:lnTo>
                  <a:pt x="318611" y="625316"/>
                </a:lnTo>
                <a:lnTo>
                  <a:pt x="400526" y="549116"/>
                </a:lnTo>
                <a:lnTo>
                  <a:pt x="887254" y="87154"/>
                </a:lnTo>
                <a:close/>
              </a:path>
            </a:pathLst>
          </a:custGeom>
          <a:solidFill>
            <a:srgbClr val="00B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solidFill>
                <a:srgbClr val="00B050"/>
              </a:solidFill>
            </a:endParaRPr>
          </a:p>
        </p:txBody>
      </p:sp>
    </p:spTree>
    <p:extLst>
      <p:ext uri="{BB962C8B-B14F-4D97-AF65-F5344CB8AC3E}">
        <p14:creationId xmlns:p14="http://schemas.microsoft.com/office/powerpoint/2010/main" val="5125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87642F67-A8B6-449E-953A-4EAFE66AB0ED}"/>
              </a:ext>
            </a:extLst>
          </p:cNvPr>
          <p:cNvSpPr/>
          <p:nvPr/>
        </p:nvSpPr>
        <p:spPr>
          <a:xfrm>
            <a:off x="796508" y="5434879"/>
            <a:ext cx="3337773" cy="841962"/>
          </a:xfrm>
          <a:prstGeom prst="rect">
            <a:avLst/>
          </a:prstGeom>
        </p:spPr>
        <p:txBody>
          <a:bodyPr wrap="none">
            <a:spAutoFit/>
          </a:bodyPr>
          <a:lstStyle/>
          <a:p>
            <a:pPr>
              <a:lnSpc>
                <a:spcPct val="115000"/>
              </a:lnSpc>
              <a:spcAft>
                <a:spcPts val="1000"/>
              </a:spcAft>
            </a:pPr>
            <a:r>
              <a:rPr lang="en-CA" sz="4500" b="1" dirty="0">
                <a:ea typeface="Calibri" panose="020F0502020204030204" pitchFamily="34" charset="0"/>
                <a:cs typeface="Calibri" panose="020F0502020204030204" pitchFamily="34" charset="0"/>
              </a:rPr>
              <a:t>POOL WATER</a:t>
            </a:r>
            <a:endParaRPr lang="en-CA" sz="4500" b="1" dirty="0">
              <a:effectLs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EBF3C6E-9FA2-44B9-AB20-F9B7BC3E45F4}"/>
              </a:ext>
            </a:extLst>
          </p:cNvPr>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200" y="1105531"/>
            <a:ext cx="4611888" cy="4467862"/>
          </a:xfrm>
          <a:prstGeom prst="flowChartConnector">
            <a:avLst/>
          </a:prstGeom>
        </p:spPr>
      </p:pic>
      <p:pic>
        <p:nvPicPr>
          <p:cNvPr id="14" name="Picture 13" descr="sewer 2">
            <a:extLst>
              <a:ext uri="{FF2B5EF4-FFF2-40B4-BE49-F238E27FC236}">
                <a16:creationId xmlns:a16="http://schemas.microsoft.com/office/drawing/2014/main" id="{AC494F9F-4EA2-4630-969B-25E12AFDA5F5}"/>
              </a:ext>
            </a:extLst>
          </p:cNvPr>
          <p:cNvPicPr/>
          <p:nvPr/>
        </p:nvPicPr>
        <p:blipFill>
          <a:blip r:embed="rId6">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Multiplication Sign 14">
            <a:extLst>
              <a:ext uri="{FF2B5EF4-FFF2-40B4-BE49-F238E27FC236}">
                <a16:creationId xmlns:a16="http://schemas.microsoft.com/office/drawing/2014/main" id="{C84AF5F3-BC4E-41F0-8DC5-60EF0C46259E}"/>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14411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sewer 2">
            <a:extLst>
              <a:ext uri="{FF2B5EF4-FFF2-40B4-BE49-F238E27FC236}">
                <a16:creationId xmlns:a16="http://schemas.microsoft.com/office/drawing/2014/main" id="{8AE455E5-0B10-4D12-BB3B-50011E833C2F}"/>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3" name="Picture 2" descr="A picture containing indoor, table, sitting, fruit&#10;&#10;Description automatically generated">
            <a:extLst>
              <a:ext uri="{FF2B5EF4-FFF2-40B4-BE49-F238E27FC236}">
                <a16:creationId xmlns:a16="http://schemas.microsoft.com/office/drawing/2014/main" id="{4DCD7642-292B-4A0A-8CBA-599C9857518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1905000"/>
            <a:ext cx="4775200" cy="3581400"/>
          </a:xfrm>
          <a:prstGeom prst="rect">
            <a:avLst/>
          </a:prstGeom>
        </p:spPr>
      </p:pic>
      <p:sp>
        <p:nvSpPr>
          <p:cNvPr id="12" name="Rectangle 11">
            <a:extLst>
              <a:ext uri="{FF2B5EF4-FFF2-40B4-BE49-F238E27FC236}">
                <a16:creationId xmlns:a16="http://schemas.microsoft.com/office/drawing/2014/main" id="{3831E90A-8174-4781-B270-0D9BEEAEAEF4}"/>
              </a:ext>
            </a:extLst>
          </p:cNvPr>
          <p:cNvSpPr/>
          <p:nvPr/>
        </p:nvSpPr>
        <p:spPr>
          <a:xfrm>
            <a:off x="663502" y="5330238"/>
            <a:ext cx="3428832" cy="841962"/>
          </a:xfrm>
          <a:prstGeom prst="rect">
            <a:avLst/>
          </a:prstGeom>
        </p:spPr>
        <p:txBody>
          <a:bodyPr wrap="square">
            <a:spAutoFit/>
          </a:bodyPr>
          <a:lstStyle/>
          <a:p>
            <a:pPr>
              <a:lnSpc>
                <a:spcPct val="115000"/>
              </a:lnSpc>
              <a:spcAft>
                <a:spcPts val="1000"/>
              </a:spcAft>
            </a:pPr>
            <a:r>
              <a:rPr lang="en-US" sz="4500" b="1" dirty="0">
                <a:effectLst/>
                <a:ea typeface="Calibri" panose="020F0502020204030204" pitchFamily="34" charset="0"/>
                <a:cs typeface="Calibri" panose="020F0502020204030204" pitchFamily="34" charset="0"/>
              </a:rPr>
              <a:t>MEDICATION</a:t>
            </a:r>
            <a:endParaRPr lang="en-CA" sz="45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8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87642F67-A8B6-449E-953A-4EAFE66AB0ED}"/>
              </a:ext>
            </a:extLst>
          </p:cNvPr>
          <p:cNvSpPr/>
          <p:nvPr/>
        </p:nvSpPr>
        <p:spPr>
          <a:xfrm>
            <a:off x="1030772" y="5012160"/>
            <a:ext cx="2701060" cy="841962"/>
          </a:xfrm>
          <a:prstGeom prst="rect">
            <a:avLst/>
          </a:prstGeom>
        </p:spPr>
        <p:txBody>
          <a:bodyPr wrap="none">
            <a:spAutoFit/>
          </a:bodyPr>
          <a:lstStyle/>
          <a:p>
            <a:pPr>
              <a:lnSpc>
                <a:spcPct val="115000"/>
              </a:lnSpc>
              <a:spcAft>
                <a:spcPts val="1000"/>
              </a:spcAft>
            </a:pPr>
            <a:r>
              <a:rPr lang="en-CA" sz="4500" b="1" dirty="0">
                <a:ea typeface="Calibri" panose="020F0502020204030204" pitchFamily="34" charset="0"/>
                <a:cs typeface="Calibri" panose="020F0502020204030204" pitchFamily="34" charset="0"/>
              </a:rPr>
              <a:t>ROADSALT</a:t>
            </a:r>
            <a:endParaRPr lang="en-CA" sz="4500" b="1" dirty="0">
              <a:effectLst/>
              <a:ea typeface="Calibri" panose="020F0502020204030204" pitchFamily="34" charset="0"/>
              <a:cs typeface="Times New Roman" panose="02020603050405020304" pitchFamily="18" charset="0"/>
            </a:endParaRPr>
          </a:p>
        </p:txBody>
      </p:sp>
      <p:pic>
        <p:nvPicPr>
          <p:cNvPr id="10" name="Picture 9" descr="sewer 2">
            <a:extLst>
              <a:ext uri="{FF2B5EF4-FFF2-40B4-BE49-F238E27FC236}">
                <a16:creationId xmlns:a16="http://schemas.microsoft.com/office/drawing/2014/main" id="{ECCCC57D-34AB-4B0D-82BE-C8F636DA6BB8}"/>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D86B4ADE-669B-493D-9D21-7B904328FD19}"/>
              </a:ext>
            </a:extLst>
          </p:cNvPr>
          <p:cNvPicPr/>
          <p:nvPr/>
        </p:nvPicPr>
        <p:blipFill>
          <a:blip r:embed="rId5" cstate="print">
            <a:grayscl/>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7679" y="1524000"/>
            <a:ext cx="4225358" cy="3667357"/>
          </a:xfrm>
          <a:prstGeom prst="rect">
            <a:avLst/>
          </a:prstGeom>
          <a:noFill/>
          <a:ln>
            <a:noFill/>
          </a:ln>
        </p:spPr>
      </p:pic>
      <p:sp>
        <p:nvSpPr>
          <p:cNvPr id="13" name="Multiplication Sign 12">
            <a:extLst>
              <a:ext uri="{FF2B5EF4-FFF2-40B4-BE49-F238E27FC236}">
                <a16:creationId xmlns:a16="http://schemas.microsoft.com/office/drawing/2014/main" id="{73FEFFC6-512C-41E5-8BB3-E4C510DDB9CF}"/>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2983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sewer 2">
            <a:extLst>
              <a:ext uri="{FF2B5EF4-FFF2-40B4-BE49-F238E27FC236}">
                <a16:creationId xmlns:a16="http://schemas.microsoft.com/office/drawing/2014/main" id="{8AE455E5-0B10-4D12-BB3B-50011E833C2F}"/>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9" name="Picture 8">
            <a:extLst>
              <a:ext uri="{FF2B5EF4-FFF2-40B4-BE49-F238E27FC236}">
                <a16:creationId xmlns:a16="http://schemas.microsoft.com/office/drawing/2014/main" id="{9499C38A-CD8D-4E1F-9FE9-B64FE926D86D}"/>
              </a:ext>
            </a:extLst>
          </p:cNvPr>
          <p:cNvPicPr/>
          <p:nvPr/>
        </p:nvPicPr>
        <p:blipFill>
          <a:blip r:embed="rId5" cstate="print">
            <a:extLst>
              <a:ext uri="{BEBA8EAE-BF5A-486C-A8C5-ECC9F3942E4B}">
                <a14:imgProps xmlns:a14="http://schemas.microsoft.com/office/drawing/2010/main">
                  <a14:imgLayer r:embed="rId6">
                    <a14:imgEffect>
                      <a14:backgroundRemoval t="9978" b="91020" l="9930" r="89982">
                        <a14:foregroundMark x1="19244" y1="51996" x2="26538" y2="60310"/>
                        <a14:foregroundMark x1="47364" y1="76497" x2="47627" y2="79601"/>
                        <a14:foregroundMark x1="52460" y1="88803" x2="61511" y2="91020"/>
                      </a14:backgroundRemoval>
                    </a14:imgEffect>
                  </a14:imgLayer>
                </a14:imgProps>
              </a:ext>
              <a:ext uri="{28A0092B-C50C-407E-A947-70E740481C1C}">
                <a14:useLocalDpi xmlns:a14="http://schemas.microsoft.com/office/drawing/2010/main" val="0"/>
              </a:ext>
            </a:extLst>
          </a:blip>
          <a:srcRect/>
          <a:stretch>
            <a:fillRect/>
          </a:stretch>
        </p:blipFill>
        <p:spPr bwMode="auto">
          <a:xfrm>
            <a:off x="57686" y="1251267"/>
            <a:ext cx="5143142" cy="4355465"/>
          </a:xfrm>
          <a:prstGeom prst="rect">
            <a:avLst/>
          </a:prstGeom>
          <a:noFill/>
          <a:ln>
            <a:noFill/>
          </a:ln>
        </p:spPr>
      </p:pic>
      <p:sp>
        <p:nvSpPr>
          <p:cNvPr id="10" name="Rectangle 9">
            <a:extLst>
              <a:ext uri="{FF2B5EF4-FFF2-40B4-BE49-F238E27FC236}">
                <a16:creationId xmlns:a16="http://schemas.microsoft.com/office/drawing/2014/main" id="{10D2228D-C268-4147-87F2-C70EDA389F63}"/>
              </a:ext>
            </a:extLst>
          </p:cNvPr>
          <p:cNvSpPr/>
          <p:nvPr/>
        </p:nvSpPr>
        <p:spPr>
          <a:xfrm>
            <a:off x="771852" y="5185751"/>
            <a:ext cx="3614772" cy="841962"/>
          </a:xfrm>
          <a:prstGeom prst="rect">
            <a:avLst/>
          </a:prstGeom>
        </p:spPr>
        <p:txBody>
          <a:bodyPr wrap="none">
            <a:spAutoFit/>
          </a:bodyPr>
          <a:lstStyle/>
          <a:p>
            <a:pPr>
              <a:lnSpc>
                <a:spcPct val="115000"/>
              </a:lnSpc>
              <a:spcAft>
                <a:spcPts val="1000"/>
              </a:spcAft>
            </a:pPr>
            <a:r>
              <a:rPr lang="en-US" sz="4500" b="1" dirty="0">
                <a:ea typeface="Calibri" panose="020F0502020204030204" pitchFamily="34" charset="0"/>
                <a:cs typeface="Calibri" panose="020F0502020204030204" pitchFamily="34" charset="0"/>
              </a:rPr>
              <a:t>SOAPY WATER</a:t>
            </a:r>
            <a:endParaRPr lang="en-CA" sz="45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451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descr="sewer 2">
            <a:extLst>
              <a:ext uri="{FF2B5EF4-FFF2-40B4-BE49-F238E27FC236}">
                <a16:creationId xmlns:a16="http://schemas.microsoft.com/office/drawing/2014/main" id="{8AE455E5-0B10-4D12-BB3B-50011E833C2F}"/>
              </a:ext>
            </a:extLst>
          </p:cNvPr>
          <p:cNvPicPr/>
          <p:nvPr/>
        </p:nvPicPr>
        <p:blipFill>
          <a:blip r:embed="rId4">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0" name="Rectangle 9">
            <a:extLst>
              <a:ext uri="{FF2B5EF4-FFF2-40B4-BE49-F238E27FC236}">
                <a16:creationId xmlns:a16="http://schemas.microsoft.com/office/drawing/2014/main" id="{10D2228D-C268-4147-87F2-C70EDA389F63}"/>
              </a:ext>
            </a:extLst>
          </p:cNvPr>
          <p:cNvSpPr/>
          <p:nvPr/>
        </p:nvSpPr>
        <p:spPr>
          <a:xfrm>
            <a:off x="771852" y="5185751"/>
            <a:ext cx="2869055" cy="841962"/>
          </a:xfrm>
          <a:prstGeom prst="rect">
            <a:avLst/>
          </a:prstGeom>
        </p:spPr>
        <p:txBody>
          <a:bodyPr wrap="none">
            <a:spAutoFit/>
          </a:bodyPr>
          <a:lstStyle/>
          <a:p>
            <a:pPr>
              <a:lnSpc>
                <a:spcPct val="115000"/>
              </a:lnSpc>
              <a:spcAft>
                <a:spcPts val="1000"/>
              </a:spcAft>
            </a:pPr>
            <a:r>
              <a:rPr lang="en-US" sz="4500" b="1" dirty="0">
                <a:ea typeface="Calibri" panose="020F0502020204030204" pitchFamily="34" charset="0"/>
                <a:cs typeface="Calibri" panose="020F0502020204030204" pitchFamily="34" charset="0"/>
              </a:rPr>
              <a:t>PET WASTE</a:t>
            </a:r>
            <a:endParaRPr lang="en-CA" sz="4500" b="1" dirty="0">
              <a:effectLst/>
              <a:ea typeface="Calibri" panose="020F0502020204030204" pitchFamily="34" charset="0"/>
              <a:cs typeface="Times New Roman" panose="02020603050405020304" pitchFamily="18" charset="0"/>
            </a:endParaRPr>
          </a:p>
        </p:txBody>
      </p:sp>
      <p:pic>
        <p:nvPicPr>
          <p:cNvPr id="3" name="Picture 2" descr="A horse standing on top of a grass covered field&#10;&#10;Description automatically generated">
            <a:extLst>
              <a:ext uri="{FF2B5EF4-FFF2-40B4-BE49-F238E27FC236}">
                <a16:creationId xmlns:a16="http://schemas.microsoft.com/office/drawing/2014/main" id="{DDD4083F-7517-42BC-852D-7152C1EA46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2151972"/>
            <a:ext cx="4876800" cy="2743200"/>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8C804403-9DC9-4644-B446-80950B991128}"/>
              </a:ext>
            </a:extLst>
          </p:cNvPr>
          <p:cNvSpPr txBox="1"/>
          <p:nvPr/>
        </p:nvSpPr>
        <p:spPr>
          <a:xfrm>
            <a:off x="46320" y="4618173"/>
            <a:ext cx="3185322" cy="184666"/>
          </a:xfrm>
          <a:prstGeom prst="rect">
            <a:avLst/>
          </a:prstGeom>
          <a:noFill/>
        </p:spPr>
        <p:txBody>
          <a:bodyPr wrap="square" rtlCol="0">
            <a:spAutoFit/>
          </a:bodyPr>
          <a:lstStyle/>
          <a:p>
            <a:r>
              <a:rPr lang="en-CA" sz="600" dirty="0">
                <a:hlinkClick r:id="rId6" tooltip="https://commons.wikimedia.org/wiki/File:Dog_poop_art_in_the_Rosarium,_Winschoten_(2017)_03.jpg"/>
              </a:rPr>
              <a:t>This Photo</a:t>
            </a:r>
            <a:r>
              <a:rPr lang="en-CA" sz="600" dirty="0"/>
              <a:t> by Unknown Author is licensed under </a:t>
            </a:r>
            <a:r>
              <a:rPr lang="en-CA" sz="600" dirty="0">
                <a:hlinkClick r:id="rId7" tooltip="https://creativecommons.org/licenses/by-sa/3.0/"/>
              </a:rPr>
              <a:t>CC BY-SA</a:t>
            </a:r>
            <a:endParaRPr lang="en-CA" sz="600" dirty="0"/>
          </a:p>
        </p:txBody>
      </p:sp>
    </p:spTree>
    <p:extLst>
      <p:ext uri="{BB962C8B-B14F-4D97-AF65-F5344CB8AC3E}">
        <p14:creationId xmlns:p14="http://schemas.microsoft.com/office/powerpoint/2010/main" val="20230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42C76BFA-40DC-4A98-AF50-D33A1E5C458E}"/>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1342" y1="72628" x2="31342" y2="72628"/>
                        <a14:foregroundMark x1="31342" y1="72628" x2="31342" y2="72628"/>
                        <a14:foregroundMark x1="32651" y1="72628" x2="32651" y2="72628"/>
                        <a14:foregroundMark x1="50082" y1="77754" x2="50082" y2="77754"/>
                        <a14:foregroundMark x1="53682" y1="77099" x2="53682" y2="77099"/>
                        <a14:foregroundMark x1="50573" y1="76772" x2="50573" y2="76772"/>
                        <a14:foregroundMark x1="40835" y1="75682" x2="40835" y2="75682"/>
                        <a14:foregroundMark x1="39280" y1="75354" x2="39280" y2="75354"/>
                        <a14:foregroundMark x1="34697" y1="72955" x2="34697" y2="72955"/>
                        <a14:foregroundMark x1="30278" y1="72301" x2="30278" y2="72301"/>
                        <a14:foregroundMark x1="28805" y1="72628" x2="28805" y2="72628"/>
                        <a14:foregroundMark x1="47545" y1="47328" x2="47545" y2="47328"/>
                        <a14:foregroundMark x1="48036" y1="47328" x2="48036" y2="47328"/>
                        <a14:foregroundMark x1="47545" y1="44929" x2="47545" y2="44929"/>
                        <a14:foregroundMark x1="48036" y1="50055" x2="48036" y2="50055"/>
                        <a14:foregroundMark x1="45990" y1="50382" x2="45990" y2="50382"/>
                        <a14:foregroundMark x1="47054" y1="50382" x2="47054" y2="50382"/>
                        <a14:foregroundMark x1="44681" y1="45583" x2="44681" y2="45583"/>
                        <a14:foregroundMark x1="54173" y1="47655" x2="54173" y2="47655"/>
                        <a14:backgroundMark x1="44190" y1="81897" x2="44190" y2="81897"/>
                        <a14:backgroundMark x1="29787" y1="79826" x2="29787" y2="79826"/>
                      </a14:backgroundRemoval>
                    </a14:imgEffect>
                  </a14:imgLayer>
                </a14:imgProps>
              </a:ext>
              <a:ext uri="{28A0092B-C50C-407E-A947-70E740481C1C}">
                <a14:useLocalDpi xmlns:a14="http://schemas.microsoft.com/office/drawing/2010/main" val="0"/>
              </a:ext>
            </a:extLst>
          </a:blip>
          <a:srcRect/>
          <a:stretch>
            <a:fillRect/>
          </a:stretch>
        </p:blipFill>
        <p:spPr bwMode="auto">
          <a:xfrm>
            <a:off x="-630521" y="1295400"/>
            <a:ext cx="6248400" cy="4722800"/>
          </a:xfrm>
          <a:prstGeom prst="rect">
            <a:avLst/>
          </a:prstGeom>
          <a:noFill/>
          <a:ln>
            <a:noFill/>
          </a:ln>
        </p:spPr>
      </p:pic>
      <p:pic>
        <p:nvPicPr>
          <p:cNvPr id="14" name="Picture 13" descr="sewer 2">
            <a:extLst>
              <a:ext uri="{FF2B5EF4-FFF2-40B4-BE49-F238E27FC236}">
                <a16:creationId xmlns:a16="http://schemas.microsoft.com/office/drawing/2014/main" id="{8AE455E5-0B10-4D12-BB3B-50011E833C2F}"/>
              </a:ext>
            </a:extLst>
          </p:cNvPr>
          <p:cNvPicPr/>
          <p:nvPr/>
        </p:nvPicPr>
        <p:blipFill>
          <a:blip r:embed="rId6">
            <a:extLst>
              <a:ext uri="{28A0092B-C50C-407E-A947-70E740481C1C}">
                <a14:useLocalDpi xmlns:a14="http://schemas.microsoft.com/office/drawing/2010/main" val="0"/>
              </a:ext>
            </a:extLst>
          </a:blip>
          <a:srcRect l="10847" r="13866"/>
          <a:stretch>
            <a:fillRect/>
          </a:stretch>
        </p:blipFill>
        <p:spPr bwMode="auto">
          <a:xfrm>
            <a:off x="5562600" y="800099"/>
            <a:ext cx="6421721" cy="5573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Multiplication Sign 15">
            <a:extLst>
              <a:ext uri="{FF2B5EF4-FFF2-40B4-BE49-F238E27FC236}">
                <a16:creationId xmlns:a16="http://schemas.microsoft.com/office/drawing/2014/main" id="{87DBF075-671C-4FEA-8CD8-1FA5DD5FA98B}"/>
              </a:ext>
            </a:extLst>
          </p:cNvPr>
          <p:cNvSpPr/>
          <p:nvPr/>
        </p:nvSpPr>
        <p:spPr>
          <a:xfrm>
            <a:off x="6813181" y="806037"/>
            <a:ext cx="3920558" cy="5716268"/>
          </a:xfrm>
          <a:prstGeom prst="mathMultiply">
            <a:avLst>
              <a:gd name="adj1" fmla="val 2480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107144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1_Office Theme">
  <a:themeElements>
    <a:clrScheme name="ROP colours">
      <a:dk1>
        <a:sysClr val="windowText" lastClr="000000"/>
      </a:dk1>
      <a:lt1>
        <a:sysClr val="window" lastClr="FFFFFF"/>
      </a:lt1>
      <a:dk2>
        <a:srgbClr val="546670"/>
      </a:dk2>
      <a:lt2>
        <a:srgbClr val="D4DCF0"/>
      </a:lt2>
      <a:accent1>
        <a:srgbClr val="5285C4"/>
      </a:accent1>
      <a:accent2>
        <a:srgbClr val="96AFDB"/>
      </a:accent2>
      <a:accent3>
        <a:srgbClr val="9DA6AB"/>
      </a:accent3>
      <a:accent4>
        <a:srgbClr val="DFE5E8"/>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896</Words>
  <Application>Microsoft Office PowerPoint</Application>
  <PresentationFormat>Widescreen</PresentationFormat>
  <Paragraphs>77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1_Office Theme</vt:lpstr>
      <vt:lpstr>PowerPoint Presentation</vt:lpstr>
      <vt:lpstr>Where does the water go from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Andrade, Jennifer</dc:creator>
  <cp:lastModifiedBy>Andrade, Jennifer</cp:lastModifiedBy>
  <cp:revision>35</cp:revision>
  <dcterms:created xsi:type="dcterms:W3CDTF">2020-08-20T16:19:32Z</dcterms:created>
  <dcterms:modified xsi:type="dcterms:W3CDTF">2020-10-06T15:29:32Z</dcterms:modified>
</cp:coreProperties>
</file>