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6"/>
  </p:notesMasterIdLst>
  <p:sldIdLst>
    <p:sldId id="462" r:id="rId7"/>
    <p:sldId id="431" r:id="rId8"/>
    <p:sldId id="474" r:id="rId9"/>
    <p:sldId id="423" r:id="rId10"/>
    <p:sldId id="475" r:id="rId11"/>
    <p:sldId id="483" r:id="rId12"/>
    <p:sldId id="482" r:id="rId13"/>
    <p:sldId id="481" r:id="rId14"/>
    <p:sldId id="4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ucci, Daniel" initials="SD" lastIdx="16" clrIdx="0">
    <p:extLst>
      <p:ext uri="{19B8F6BF-5375-455C-9EA6-DF929625EA0E}">
        <p15:presenceInfo xmlns:p15="http://schemas.microsoft.com/office/powerpoint/2012/main" userId="S::daniel.salvucci@peelregion.ca::badba2da-8c55-42e6-a0ae-bb722d814c47" providerId="AD"/>
      </p:ext>
    </p:extLst>
  </p:cmAuthor>
  <p:cmAuthor id="2" name="Andrade, Jennifer" initials="AJ" lastIdx="1" clrIdx="1">
    <p:extLst>
      <p:ext uri="{19B8F6BF-5375-455C-9EA6-DF929625EA0E}">
        <p15:presenceInfo xmlns:p15="http://schemas.microsoft.com/office/powerpoint/2012/main" userId="S::jennifer.andrade@peelregion.ca::085040e4-bea2-458e-aeab-df54b5b3ac42" providerId="AD"/>
      </p:ext>
    </p:extLst>
  </p:cmAuthor>
  <p:cmAuthor id="3" name="Hobbis, Catherine" initials="HC" lastIdx="9" clrIdx="2">
    <p:extLst>
      <p:ext uri="{19B8F6BF-5375-455C-9EA6-DF929625EA0E}">
        <p15:presenceInfo xmlns:p15="http://schemas.microsoft.com/office/powerpoint/2012/main" userId="S::catherine.hobbis@peelregion.ca::55be77ea-26d8-423a-a01f-b05999a4c382" providerId="AD"/>
      </p:ext>
    </p:extLst>
  </p:cmAuthor>
  <p:cmAuthor id="4" name="McCombe, Megan" initials="MM" lastIdx="10" clrIdx="3">
    <p:extLst>
      <p:ext uri="{19B8F6BF-5375-455C-9EA6-DF929625EA0E}">
        <p15:presenceInfo xmlns:p15="http://schemas.microsoft.com/office/powerpoint/2012/main" userId="S::megan.mccombe@peelregion.ca::d4a883fe-b2b2-4970-ab48-b7aa9c55b7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66B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B16D8-2ACE-4881-9D61-042D6FA4005F}" v="5" dt="2021-11-01T13:15:05.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55" autoAdjust="0"/>
  </p:normalViewPr>
  <p:slideViewPr>
    <p:cSldViewPr snapToGrid="0">
      <p:cViewPr varScale="1">
        <p:scale>
          <a:sx n="48" d="100"/>
          <a:sy n="48" d="100"/>
        </p:scale>
        <p:origin x="13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C7DAD-43E4-4DB2-9422-FD603E2BF870}" type="datetimeFigureOut">
              <a:rPr lang="en-CA" smtClean="0"/>
              <a:t>2021-11-01</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9863A-92E3-41C0-BC2C-B542D3B1EE80}" type="slidenum">
              <a:rPr lang="en-CA" smtClean="0"/>
              <a:t>‹#›</a:t>
            </a:fld>
            <a:endParaRPr lang="en-CA"/>
          </a:p>
        </p:txBody>
      </p:sp>
    </p:spTree>
    <p:extLst>
      <p:ext uri="{BB962C8B-B14F-4D97-AF65-F5344CB8AC3E}">
        <p14:creationId xmlns:p14="http://schemas.microsoft.com/office/powerpoint/2010/main" val="107747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uxYZdnxuz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9CD871-587C-4F42-BE49-1C04AB97EE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34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1" i="0" u="none" kern="1200" dirty="0">
                <a:solidFill>
                  <a:schemeClr val="tx1"/>
                </a:solidFill>
                <a:effectLst/>
                <a:latin typeface="+mn-lt"/>
                <a:ea typeface="+mn-ea"/>
                <a:cs typeface="+mn-cs"/>
              </a:rPr>
              <a:t>Teacher Note: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(Click-2) </a:t>
            </a:r>
            <a:r>
              <a:rPr lang="en-CA" sz="1200" kern="1200" dirty="0">
                <a:solidFill>
                  <a:schemeClr val="tx1"/>
                </a:solidFill>
                <a:effectLst/>
                <a:latin typeface="+mn-lt"/>
                <a:ea typeface="+mn-ea"/>
                <a:cs typeface="+mn-cs"/>
              </a:rPr>
              <a:t>Region of Peel includes the Town of Caledon and 2 cities – City of Brampton and City of Mississauga</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The Region of Peel is a level of municipal government and some of the programs and services that the Region of Peel provides to our communities includes:</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Recycling and Waste collections and disposal</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Maintenance of regional roads, including snowploughing in the winter and paving in the summer</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Health services </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Ambulance services</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Peel Regional Police and services and</a:t>
            </a:r>
          </a:p>
          <a:p>
            <a:pPr marL="1085850" lvl="2" indent="-171450">
              <a:buFont typeface="Arial" panose="020B0604020202020204" pitchFamily="34" charset="0"/>
              <a:buChar char="•"/>
            </a:pPr>
            <a:r>
              <a:rPr lang="en-CA" sz="1200" b="1" kern="1200" dirty="0">
                <a:solidFill>
                  <a:schemeClr val="tx1"/>
                </a:solidFill>
                <a:effectLst/>
                <a:latin typeface="+mn-lt"/>
                <a:ea typeface="+mn-ea"/>
                <a:cs typeface="+mn-cs"/>
              </a:rPr>
              <a:t>Peel Region also provides you with clean, safe drinking water and wastewater treatment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(Click-3) </a:t>
            </a:r>
            <a:r>
              <a:rPr lang="en-CA" sz="1200" kern="1200" dirty="0">
                <a:solidFill>
                  <a:schemeClr val="tx1"/>
                </a:solidFill>
                <a:effectLst/>
                <a:latin typeface="+mn-lt"/>
                <a:ea typeface="+mn-ea"/>
                <a:cs typeface="+mn-cs"/>
              </a:rPr>
              <a:t>Peel has a population of 1.51 million people, who make up this vibrant community where people live, work and play </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Town of Caledon’s population is 86,000 people</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City of Brampton’s population is 676,000 people</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City of Mississauga’s population is 748,000 people</a:t>
            </a:r>
          </a:p>
          <a:p>
            <a:pPr marL="914400" lvl="2" indent="0">
              <a:buFont typeface="Arial" panose="020B0604020202020204" pitchFamily="34" charset="0"/>
              <a:buNone/>
            </a:pPr>
            <a:endParaRPr lang="en-CA" sz="1400" b="1"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(Click-4) </a:t>
            </a:r>
            <a:r>
              <a:rPr lang="en-CA" sz="1200" b="0" kern="1200" dirty="0">
                <a:solidFill>
                  <a:schemeClr val="tx1"/>
                </a:solidFill>
                <a:effectLst/>
                <a:latin typeface="+mn-lt"/>
                <a:ea typeface="+mn-ea"/>
                <a:cs typeface="+mn-cs"/>
              </a:rPr>
              <a:t>Region of Peel has 2 water treatment plants, in Mississauga and </a:t>
            </a:r>
            <a:r>
              <a:rPr lang="en-CA" sz="1200" b="1" kern="1200" dirty="0">
                <a:solidFill>
                  <a:schemeClr val="tx1"/>
                </a:solidFill>
                <a:effectLst/>
                <a:latin typeface="+mn-lt"/>
                <a:ea typeface="+mn-ea"/>
                <a:cs typeface="+mn-cs"/>
              </a:rPr>
              <a:t>(Click-5) </a:t>
            </a:r>
            <a:r>
              <a:rPr lang="en-CA" sz="1200" b="0" kern="1200" dirty="0">
                <a:solidFill>
                  <a:schemeClr val="tx1"/>
                </a:solidFill>
                <a:effectLst/>
                <a:latin typeface="+mn-lt"/>
                <a:ea typeface="+mn-ea"/>
                <a:cs typeface="+mn-cs"/>
              </a:rPr>
              <a:t> 3 wastewater treatment plants, 2 for South Peel and 1 in Inglewood, and </a:t>
            </a:r>
            <a:r>
              <a:rPr lang="en-CA" sz="1200" b="1" kern="1200" dirty="0">
                <a:solidFill>
                  <a:schemeClr val="tx1"/>
                </a:solidFill>
                <a:effectLst/>
                <a:latin typeface="+mn-lt"/>
                <a:ea typeface="+mn-ea"/>
                <a:cs typeface="+mn-cs"/>
              </a:rPr>
              <a:t>(Click-6)</a:t>
            </a:r>
            <a:r>
              <a:rPr lang="en-CA" sz="1200" b="0" kern="1200" dirty="0">
                <a:solidFill>
                  <a:schemeClr val="tx1"/>
                </a:solidFill>
                <a:effectLst/>
                <a:latin typeface="+mn-lt"/>
                <a:ea typeface="+mn-ea"/>
                <a:cs typeface="+mn-cs"/>
              </a:rPr>
              <a:t> 15 municipal wells that treat water that we use daily </a:t>
            </a:r>
          </a:p>
          <a:p>
            <a:pPr marL="628650" lvl="1" indent="-171450">
              <a:buFont typeface="Arial" panose="020B0604020202020204" pitchFamily="34" charset="0"/>
              <a:buChar char="•"/>
            </a:pPr>
            <a:r>
              <a:rPr lang="en-CA" sz="1200" b="0" kern="1200" dirty="0">
                <a:solidFill>
                  <a:schemeClr val="tx1"/>
                </a:solidFill>
                <a:effectLst/>
                <a:latin typeface="+mn-lt"/>
                <a:ea typeface="+mn-ea"/>
                <a:cs typeface="+mn-cs"/>
              </a:rPr>
              <a:t>Most of these plants are located in Mississauga, close to Lake Ontario as it allows the Region to treat and clean water and wastewater faster and more efficiently</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Discussion Questions: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Think about how we use water in our every day lives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Where does our wastewater end up? </a:t>
            </a:r>
          </a:p>
          <a:p>
            <a:pPr marL="0" indent="0">
              <a:buFont typeface="Arial" panose="020B0604020202020204" pitchFamily="34" charset="0"/>
              <a:buNone/>
            </a:pPr>
            <a:endParaRPr lang="en-CA" sz="1200" b="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FB0FC-F226-43B6-BE01-C176496BA80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9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200" b="1" kern="1200" dirty="0">
                <a:solidFill>
                  <a:schemeClr val="tx1"/>
                </a:solidFill>
                <a:effectLst/>
                <a:latin typeface="+mn-lt"/>
                <a:ea typeface="+mn-ea"/>
                <a:cs typeface="+mn-cs"/>
              </a:rPr>
              <a:t>Teacher Note:</a:t>
            </a:r>
          </a:p>
          <a:p>
            <a:pPr marL="0" lvl="0" indent="0">
              <a:buFont typeface="Arial" panose="020B0604020202020204" pitchFamily="34" charset="0"/>
              <a:buNone/>
            </a:pPr>
            <a:r>
              <a:rPr lang="en-CA" sz="1200" kern="1200" dirty="0">
                <a:solidFill>
                  <a:schemeClr val="tx1"/>
                </a:solidFill>
                <a:effectLst/>
                <a:latin typeface="+mn-lt"/>
                <a:ea typeface="+mn-ea"/>
                <a:cs typeface="+mn-cs"/>
              </a:rPr>
              <a:t>Review the water cycle with students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Where do we in the Region of Peel get our water from?</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Brampton, Mississauga and parts of Caledon get water from the Lake. Other people who live in Caledon get water from wells, either on their own property, or municipal wells that are owned by the Region</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Water from Lake Ontario is fresh, which means that the water is not salty like the water in oceans and seas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water cycle is a continuous circulation of water from rivers, lakes and oceans into the atmosphere onto the land and back</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(CLICK-1) Sun:</a:t>
            </a:r>
            <a:r>
              <a:rPr lang="en-CA" sz="1200" kern="1200" dirty="0">
                <a:solidFill>
                  <a:schemeClr val="tx1"/>
                </a:solidFill>
                <a:effectLst/>
                <a:latin typeface="+mn-lt"/>
                <a:ea typeface="+mn-ea"/>
                <a:cs typeface="+mn-cs"/>
              </a:rPr>
              <a:t> the source of energy that drives the whole cycle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(CLICK-2) Lake Ontario</a:t>
            </a:r>
            <a:r>
              <a:rPr lang="en-CA" sz="1200" kern="1200" dirty="0">
                <a:solidFill>
                  <a:schemeClr val="tx1"/>
                </a:solidFill>
                <a:effectLst/>
                <a:latin typeface="+mn-lt"/>
                <a:ea typeface="+mn-ea"/>
                <a:cs typeface="+mn-cs"/>
              </a:rPr>
              <a:t>: this is our water source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(CLICK-3) Evaporation:</a:t>
            </a:r>
            <a:r>
              <a:rPr lang="en-CA" sz="1200" kern="1200" dirty="0">
                <a:solidFill>
                  <a:schemeClr val="tx1"/>
                </a:solidFill>
                <a:effectLst/>
                <a:latin typeface="+mn-lt"/>
                <a:ea typeface="+mn-ea"/>
                <a:cs typeface="+mn-cs"/>
              </a:rPr>
              <a:t> the sun heats up the water in lakes, rivers and oceans and turns it onto vapour</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(CLICK-4) Condensation:</a:t>
            </a:r>
            <a:r>
              <a:rPr lang="en-CA" sz="1200" kern="1200" dirty="0">
                <a:solidFill>
                  <a:schemeClr val="tx1"/>
                </a:solidFill>
                <a:effectLst/>
                <a:latin typeface="+mn-lt"/>
                <a:ea typeface="+mn-ea"/>
                <a:cs typeface="+mn-cs"/>
              </a:rPr>
              <a:t> water vapour in the air gets cold and changes back into liquid form</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(CLICK-5) Precipitation: </a:t>
            </a:r>
            <a:r>
              <a:rPr lang="en-CA" sz="1200" kern="1200" dirty="0">
                <a:solidFill>
                  <a:schemeClr val="tx1"/>
                </a:solidFill>
                <a:effectLst/>
                <a:latin typeface="+mn-lt"/>
                <a:ea typeface="+mn-ea"/>
                <a:cs typeface="+mn-cs"/>
              </a:rPr>
              <a:t>the clouds get heavy and water falls back to the earth in the form of rain, hail, sleet or snow</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(CLICK-6) Runoff: </a:t>
            </a:r>
            <a:r>
              <a:rPr lang="en-CA" sz="1200" b="0" kern="1200" dirty="0">
                <a:solidFill>
                  <a:schemeClr val="tx1"/>
                </a:solidFill>
                <a:effectLst/>
                <a:latin typeface="+mn-lt"/>
                <a:ea typeface="+mn-ea"/>
                <a:cs typeface="+mn-cs"/>
              </a:rPr>
              <a:t>moves water across land and makes its way to the nearest body of water such as a lake </a:t>
            </a:r>
            <a:r>
              <a:rPr lang="en-CA"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944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none" baseline="0" dirty="0"/>
              <a:t>Teacher Note:</a:t>
            </a:r>
          </a:p>
          <a:p>
            <a:pPr marL="171450" indent="-171450">
              <a:buFont typeface="Arial" panose="020B0604020202020204" pitchFamily="34" charset="0"/>
              <a:buChar char="•"/>
            </a:pPr>
            <a:r>
              <a:rPr lang="en-US" b="1" u="none" baseline="0" dirty="0"/>
              <a:t>(Click-1) </a:t>
            </a:r>
            <a:r>
              <a:rPr lang="en-US" b="0" u="none" baseline="0" dirty="0"/>
              <a:t>Has anyone ever heard about the human water cycle? Have students share their thoughts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If you have already learnt about wastewater treatment, quickly review. If not, additional wastewater treatment lesson plans, resources and virtual tour can be found at peelregion.ca/water-education</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What happens when we use water to brush our teeth, shower, go the bathroom – where does it go?</a:t>
            </a:r>
          </a:p>
          <a:p>
            <a:pPr marL="171450" lvl="0" indent="-171450">
              <a:buFont typeface="Arial" panose="020B0604020202020204" pitchFamily="34" charset="0"/>
              <a:buChar char="•"/>
            </a:pPr>
            <a:r>
              <a:rPr lang="en-CA" sz="1200" b="1" kern="1200" dirty="0">
                <a:solidFill>
                  <a:schemeClr val="tx1"/>
                </a:solidFill>
                <a:effectLst/>
                <a:latin typeface="+mn-lt"/>
                <a:ea typeface="+mn-ea"/>
                <a:cs typeface="+mn-cs"/>
              </a:rPr>
              <a:t>(Click-2) </a:t>
            </a:r>
            <a:r>
              <a:rPr lang="en-CA" sz="1200" kern="1200" dirty="0">
                <a:solidFill>
                  <a:schemeClr val="tx1"/>
                </a:solidFill>
                <a:effectLst/>
                <a:latin typeface="+mn-lt"/>
                <a:ea typeface="+mn-ea"/>
                <a:cs typeface="+mn-cs"/>
              </a:rPr>
              <a:t>Do we send it directly to the Lake?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Answer: </a:t>
            </a:r>
            <a:r>
              <a:rPr lang="en-CA" sz="1200" kern="1200" dirty="0">
                <a:solidFill>
                  <a:schemeClr val="tx1"/>
                </a:solidFill>
                <a:effectLst/>
                <a:latin typeface="+mn-lt"/>
                <a:ea typeface="+mn-ea"/>
                <a:cs typeface="+mn-cs"/>
              </a:rPr>
              <a:t>NO, it goes to a wastewater treatment plant </a:t>
            </a:r>
            <a:endParaRPr lang="en-CA" sz="1200" b="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EF06A-ADFF-4F47-9A88-813B22C33E0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24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a:t>
            </a:r>
            <a:r>
              <a:rPr lang="en-US" b="1" dirty="0"/>
              <a:t>Teacher Note:</a:t>
            </a:r>
          </a:p>
          <a:p>
            <a:pPr marL="171450" indent="-171450">
              <a:buFont typeface="Arial" panose="020B0604020202020204" pitchFamily="34" charset="0"/>
              <a:buChar char="•"/>
            </a:pPr>
            <a:r>
              <a:rPr lang="en-US" b="0" dirty="0"/>
              <a:t>This short video will show footage from the Region of Peel’s wastewater treatment plants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Before watching the short video, discuss with students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What is the purpose of a wastewater treatment plant?</a:t>
            </a:r>
          </a:p>
          <a:p>
            <a:pPr marL="171450" indent="-171450">
              <a:buFont typeface="Arial" panose="020B0604020202020204" pitchFamily="34" charset="0"/>
              <a:buChar char="•"/>
            </a:pPr>
            <a:r>
              <a:rPr lang="en-US" b="0" dirty="0"/>
              <a:t>Watch video: ‘How the Region of Peel cleans your wastewater’ (to play, click the Play button)</a:t>
            </a:r>
          </a:p>
          <a:p>
            <a:pPr marL="628650" lvl="1" indent="-171450">
              <a:buFont typeface="Arial" panose="020B0604020202020204" pitchFamily="34" charset="0"/>
              <a:buChar char="•"/>
            </a:pPr>
            <a:r>
              <a:rPr lang="en-CA" sz="1800" b="0" i="0" u="sng" strike="noStrike" dirty="0">
                <a:solidFill>
                  <a:srgbClr val="0000FF"/>
                </a:solidFill>
                <a:effectLst/>
                <a:latin typeface="Calibri" panose="020F0502020204030204" pitchFamily="34" charset="0"/>
                <a:hlinkClick r:id="rId3"/>
              </a:rPr>
              <a:t>https://www.youtube.com/watch?v=4uxYZdnxuz8</a:t>
            </a:r>
            <a:r>
              <a:rPr lang="en-CA" sz="1800" b="0" i="0" u="sng" dirty="0">
                <a:solidFill>
                  <a:srgbClr val="000000"/>
                </a:solidFill>
                <a:effectLst/>
                <a:latin typeface="Calibri" panose="020F0502020204030204" pitchFamily="34" charset="0"/>
              </a:rPr>
              <a:t> </a:t>
            </a:r>
            <a:endParaRPr lang="en-CA" sz="1800" b="0" i="0" u="sng" kern="1200" dirty="0">
              <a:solidFill>
                <a:srgbClr val="000000"/>
              </a:solidFill>
              <a:effectLst/>
              <a:latin typeface="Calibri" panose="020F0502020204030204" pitchFamily="34" charset="0"/>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45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Teachers Note:</a:t>
            </a:r>
          </a:p>
          <a:p>
            <a:pPr marL="171450" indent="-171450">
              <a:buFont typeface="Arial" panose="020B0604020202020204" pitchFamily="34" charset="0"/>
              <a:buChar char="•"/>
            </a:pPr>
            <a:r>
              <a:rPr lang="en-US" dirty="0"/>
              <a:t>The locations above are the 3 wastewater treatment plants that operate for the Region of Peel. </a:t>
            </a:r>
          </a:p>
          <a:p>
            <a:pPr marL="171450" indent="-171450">
              <a:buFont typeface="Arial" panose="020B0604020202020204" pitchFamily="34" charset="0"/>
              <a:buChar char="•"/>
            </a:pPr>
            <a:r>
              <a:rPr lang="en-US" dirty="0"/>
              <a:t>Clarkson and GE Booth WWTP’s are the largest and can be found along the shores of lake Ontario. Inglewood is a smaller facility located in Caledon.</a:t>
            </a:r>
          </a:p>
          <a:p>
            <a:pPr marL="171450" indent="-171450">
              <a:buFont typeface="Arial" panose="020B0604020202020204" pitchFamily="34" charset="0"/>
              <a:buChar char="•"/>
            </a:pPr>
            <a:r>
              <a:rPr lang="en-CA" dirty="0"/>
              <a:t>Each facility has a unique capacity limit based on its construction and technology. The wastewater virtual tour will take students through the methods of treatment.</a:t>
            </a:r>
          </a:p>
          <a:p>
            <a:endParaRPr lang="en-CA" dirty="0"/>
          </a:p>
          <a:p>
            <a:r>
              <a:rPr lang="en-CA" sz="1200" b="1" kern="1200" dirty="0">
                <a:solidFill>
                  <a:schemeClr val="tx1"/>
                </a:solidFill>
                <a:effectLst/>
                <a:latin typeface="+mn-lt"/>
                <a:ea typeface="+mn-ea"/>
                <a:cs typeface="+mn-cs"/>
              </a:rPr>
              <a:t>Did you know?</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G.E. Booth Wastewater Treatment Plant </a:t>
            </a:r>
            <a:r>
              <a:rPr lang="en-CA" sz="1200" kern="1200" dirty="0">
                <a:solidFill>
                  <a:schemeClr val="tx1"/>
                </a:solidFill>
                <a:effectLst/>
                <a:latin typeface="+mn-lt"/>
                <a:ea typeface="+mn-ea"/>
                <a:cs typeface="+mn-cs"/>
              </a:rPr>
              <a:t>can treat up to 518 million litres of wastewater per day</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year 2041 it is estimated that almost 2 million people will live in Peel. That means the wastewater treatment plants will have to continue treating wastewater for even more people in Peel, a task that the Region takes great pride in doing. </a:t>
            </a:r>
          </a:p>
          <a:p>
            <a:endParaRPr lang="en-CA" b="1" dirty="0"/>
          </a:p>
          <a:p>
            <a:r>
              <a:rPr lang="en-CA" b="1" dirty="0"/>
              <a:t>Discussion Question:</a:t>
            </a:r>
          </a:p>
          <a:p>
            <a:pPr marL="171450" indent="-171450">
              <a:buFont typeface="Arial" panose="020B0604020202020204" pitchFamily="34" charset="0"/>
              <a:buChar char="•"/>
            </a:pPr>
            <a:r>
              <a:rPr lang="en-CA" b="0" dirty="0"/>
              <a:t>Based on the description of the three plants, which facility does your school’s wastewater go to for treatment?</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Do you think the Region of Peel can treat wastewater for 2 million people? What might the Region need to do or think about in order to be ready?</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Explain your reasoning.</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Answer</a:t>
            </a:r>
            <a:r>
              <a:rPr lang="en-CA" sz="1200" kern="1200" dirty="0">
                <a:solidFill>
                  <a:schemeClr val="tx1"/>
                </a:solidFill>
                <a:effectLst/>
                <a:latin typeface="+mn-lt"/>
                <a:ea typeface="+mn-ea"/>
                <a:cs typeface="+mn-cs"/>
              </a:rPr>
              <a:t>: Yes, the Region is committed to providing wastewater treatment for Peel’s growing population. The </a:t>
            </a:r>
            <a:r>
              <a:rPr lang="en-US" sz="1200" kern="1200" dirty="0">
                <a:solidFill>
                  <a:schemeClr val="tx1"/>
                </a:solidFill>
                <a:effectLst/>
                <a:latin typeface="+mn-lt"/>
                <a:ea typeface="+mn-ea"/>
                <a:cs typeface="+mn-cs"/>
              </a:rPr>
              <a:t>G.E. Booth Wastewater Treatment Plant (one of 3 treatment plants) alone </a:t>
            </a:r>
            <a:r>
              <a:rPr lang="en-CA" sz="1200" kern="1200" dirty="0">
                <a:solidFill>
                  <a:schemeClr val="tx1"/>
                </a:solidFill>
                <a:effectLst/>
                <a:latin typeface="+mn-lt"/>
                <a:ea typeface="+mn-ea"/>
                <a:cs typeface="+mn-cs"/>
              </a:rPr>
              <a:t>can treat up to 518 million litres per day. Peel uses population data to forecast future population growth and ensures that the treatment plants are maintained and have enough capacity to treat all the wastewater that is produced. </a:t>
            </a:r>
            <a:endParaRPr lang="en-US" b="0" dirty="0"/>
          </a:p>
          <a:p>
            <a:pPr marL="0" indent="0">
              <a:buFont typeface="Arial" panose="020B0604020202020204" pitchFamily="34" charset="0"/>
              <a:buNone/>
            </a:pPr>
            <a:endParaRPr lang="en-CA" b="0" dirty="0"/>
          </a:p>
          <a:p>
            <a:pPr marL="171450" indent="-171450">
              <a:buFont typeface="Arial" panose="020B0604020202020204" pitchFamily="34" charset="0"/>
              <a:buChar char="•"/>
            </a:pPr>
            <a:endParaRPr lang="en-CA" b="0"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FB0FC-F226-43B6-BE01-C176496BA80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48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a:t>
            </a:r>
          </a:p>
          <a:p>
            <a:endParaRPr lang="en-US" b="1" dirty="0"/>
          </a:p>
          <a:p>
            <a:r>
              <a:rPr lang="en-US" b="1" dirty="0"/>
              <a:t>Teacher Note: </a:t>
            </a:r>
          </a:p>
          <a:p>
            <a:pPr marL="171450" indent="-171450">
              <a:buFont typeface="Arial" panose="020B0604020202020204" pitchFamily="34" charset="0"/>
              <a:buChar char="•"/>
            </a:pPr>
            <a:r>
              <a:rPr lang="en-US" b="0" dirty="0">
                <a:highlight>
                  <a:srgbClr val="FFFF00"/>
                </a:highlight>
              </a:rPr>
              <a:t>Reference this schematic of the treatment process throughout your lesson</a:t>
            </a:r>
          </a:p>
          <a:p>
            <a:pPr marL="171450" indent="-171450">
              <a:buFont typeface="Arial" panose="020B0604020202020204" pitchFamily="34" charset="0"/>
              <a:buChar char="•"/>
            </a:pPr>
            <a:r>
              <a:rPr lang="en-US" b="0" dirty="0">
                <a:highlight>
                  <a:srgbClr val="FFFF00"/>
                </a:highlight>
              </a:rPr>
              <a:t>The different steps of the treatment process are numbered and described below. </a:t>
            </a:r>
          </a:p>
          <a:p>
            <a:pPr marL="171450" indent="-171450">
              <a:buFont typeface="Arial" panose="020B0604020202020204" pitchFamily="34" charset="0"/>
              <a:buChar char="•"/>
            </a:pPr>
            <a:r>
              <a:rPr lang="en-US" b="0" dirty="0">
                <a:highlight>
                  <a:srgbClr val="FFFF00"/>
                </a:highlight>
              </a:rPr>
              <a:t>The numbers for each part of the treatment process will appear as you click</a:t>
            </a:r>
          </a:p>
          <a:p>
            <a:pPr marL="171450" indent="-171450">
              <a:buFont typeface="Arial" panose="020B0604020202020204" pitchFamily="34" charset="0"/>
              <a:buChar char="•"/>
            </a:pPr>
            <a:r>
              <a:rPr lang="en-US" b="0" dirty="0">
                <a:highlight>
                  <a:srgbClr val="FFFF00"/>
                </a:highlight>
              </a:rPr>
              <a:t>Use this schematic to provide students with an overview of the treatment process which will be outlined in greater detail in the virtual wastewater tour. </a:t>
            </a:r>
          </a:p>
          <a:p>
            <a:endParaRPr lang="en-US" b="0" dirty="0">
              <a:highlight>
                <a:srgbClr val="FFFF00"/>
              </a:highlight>
            </a:endParaRPr>
          </a:p>
          <a:p>
            <a:r>
              <a:rPr lang="en-US" b="0" dirty="0"/>
              <a:t>Click to show the different numbers on the slide. </a:t>
            </a:r>
          </a:p>
          <a:p>
            <a:r>
              <a:rPr lang="en-CA" sz="1200" kern="1200" dirty="0">
                <a:solidFill>
                  <a:schemeClr val="tx1"/>
                </a:solidFill>
                <a:effectLst/>
                <a:latin typeface="+mn-lt"/>
                <a:ea typeface="+mn-ea"/>
                <a:cs typeface="+mn-cs"/>
              </a:rPr>
              <a:t> </a:t>
            </a:r>
          </a:p>
          <a:p>
            <a:pPr lvl="0"/>
            <a:r>
              <a:rPr lang="en-CA" sz="1200" b="1" kern="1200" dirty="0">
                <a:solidFill>
                  <a:schemeClr val="tx1"/>
                </a:solidFill>
                <a:effectLst/>
                <a:latin typeface="+mn-lt"/>
                <a:ea typeface="+mn-ea"/>
                <a:cs typeface="+mn-cs"/>
              </a:rPr>
              <a:t>(Click-1) 1. Control Room</a:t>
            </a:r>
            <a:r>
              <a:rPr lang="en-CA" sz="1200" kern="1200" dirty="0">
                <a:solidFill>
                  <a:schemeClr val="tx1"/>
                </a:solidFill>
                <a:effectLst/>
                <a:latin typeface="+mn-lt"/>
                <a:ea typeface="+mn-ea"/>
                <a:cs typeface="+mn-cs"/>
              </a:rPr>
              <a:t>: Wastewater operators monitor the wastewater treatment process in order to ensure everything is working properly and that treated water meet the standards to ensure the health of the public and the environment. It’s here that they regularly test the water for safety.</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(Click-2) 2. Wet Lab</a:t>
            </a:r>
            <a:r>
              <a:rPr lang="en-CA" sz="1200" kern="1200" dirty="0">
                <a:solidFill>
                  <a:schemeClr val="tx1"/>
                </a:solidFill>
                <a:effectLst/>
                <a:latin typeface="+mn-lt"/>
                <a:ea typeface="+mn-ea"/>
                <a:cs typeface="+mn-cs"/>
              </a:rPr>
              <a:t>: Wastewater operators collect samples at various stages of treatment and test to ensure the treatment process is working as required. It would be quite bad if bits of raw sewage somehow made it past the entire treatment process,</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(Click-3) 3. Raw Sewage</a:t>
            </a:r>
            <a:r>
              <a:rPr lang="en-CA" sz="1200" kern="1200" dirty="0">
                <a:solidFill>
                  <a:schemeClr val="tx1"/>
                </a:solidFill>
                <a:effectLst/>
                <a:latin typeface="+mn-lt"/>
                <a:ea typeface="+mn-ea"/>
                <a:cs typeface="+mn-cs"/>
              </a:rPr>
              <a:t>: Raw sewage is made of anything we flush down the toilet and sink. </a:t>
            </a:r>
            <a:r>
              <a:rPr lang="en-US" sz="1200" kern="1200" dirty="0">
                <a:solidFill>
                  <a:srgbClr val="FF0000"/>
                </a:solidFill>
                <a:effectLst/>
                <a:latin typeface="+mn-lt"/>
                <a:ea typeface="+mn-ea"/>
                <a:cs typeface="+mn-cs"/>
              </a:rPr>
              <a:t>Raw sewage arrives at the wastewater treatment plants through a large pipe. It contain many unwanted substances such as suspended solids, disease-causing organisms, decaying organic wastes, nutrients and other household and industrial wastes. </a:t>
            </a:r>
          </a:p>
          <a:p>
            <a:pPr lvl="0"/>
            <a:r>
              <a:rPr lang="en-CA" sz="1200" b="1" kern="1200" dirty="0">
                <a:solidFill>
                  <a:schemeClr val="tx1"/>
                </a:solidFill>
                <a:effectLst/>
                <a:latin typeface="+mn-lt"/>
                <a:ea typeface="+mn-ea"/>
                <a:cs typeface="+mn-cs"/>
              </a:rPr>
              <a:t>(Click-4) 4. Odour Control Unit</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Wastewater smells, so we have equipment set up to collect, treat, and control the </a:t>
            </a:r>
            <a:r>
              <a:rPr lang="en-US" sz="1200" kern="1200" dirty="0" err="1">
                <a:solidFill>
                  <a:schemeClr val="tx1"/>
                </a:solidFill>
                <a:effectLst/>
                <a:latin typeface="+mn-lt"/>
                <a:ea typeface="+mn-ea"/>
                <a:cs typeface="+mn-cs"/>
              </a:rPr>
              <a:t>odours</a:t>
            </a:r>
            <a:r>
              <a:rPr lang="en-US" sz="1200" kern="1200" dirty="0">
                <a:solidFill>
                  <a:schemeClr val="tx1"/>
                </a:solidFill>
                <a:effectLst/>
                <a:latin typeface="+mn-lt"/>
                <a:ea typeface="+mn-ea"/>
                <a:cs typeface="+mn-cs"/>
              </a:rPr>
              <a:t>. </a:t>
            </a:r>
          </a:p>
          <a:p>
            <a:pPr lvl="0"/>
            <a:r>
              <a:rPr lang="en-CA" sz="1200" b="1" kern="1200" dirty="0">
                <a:solidFill>
                  <a:schemeClr val="tx1"/>
                </a:solidFill>
                <a:effectLst/>
                <a:latin typeface="+mn-lt"/>
                <a:ea typeface="+mn-ea"/>
                <a:cs typeface="+mn-cs"/>
              </a:rPr>
              <a:t>(Click-5) 5. Mechanical Screen</a:t>
            </a:r>
            <a:r>
              <a:rPr lang="en-CA" sz="1200" kern="1200" dirty="0">
                <a:solidFill>
                  <a:schemeClr val="tx1"/>
                </a:solidFill>
                <a:effectLst/>
                <a:latin typeface="+mn-lt"/>
                <a:ea typeface="+mn-ea"/>
                <a:cs typeface="+mn-cs"/>
              </a:rPr>
              <a:t>: These screens capture and remove materials such as dental floss, wood, stones, rags, plastics, metals, and wipes. The screened materials are washed and compacted before disposal. As a result, all the larger materials are removed, but the wastewater still contains many harmful substances,</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(Click-6) 6. Primary Clarifying Tanks</a:t>
            </a:r>
            <a:r>
              <a:rPr lang="en-CA" sz="1200" kern="1200" dirty="0">
                <a:solidFill>
                  <a:schemeClr val="tx1"/>
                </a:solidFill>
                <a:effectLst/>
                <a:latin typeface="+mn-lt"/>
                <a:ea typeface="+mn-ea"/>
                <a:cs typeface="+mn-cs"/>
              </a:rPr>
              <a:t>: To remove some of these harmful substances, they take the water to the Primary Clarifying tanks. Here, heavier solid materials called “sludge” settle to the bottom of the tanks, while lighter material like fats and oils, or “scum” float to the top. The wastewater is then moved to the aeration tanks.</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(Click-7) 7. Aeration Tanks</a:t>
            </a:r>
            <a:r>
              <a:rPr lang="en-CA" sz="1200" kern="1200" dirty="0">
                <a:solidFill>
                  <a:schemeClr val="tx1"/>
                </a:solidFill>
                <a:effectLst/>
                <a:latin typeface="+mn-lt"/>
                <a:ea typeface="+mn-ea"/>
                <a:cs typeface="+mn-cs"/>
              </a:rPr>
              <a:t>: Diffusers at the bottom of the tanks bubble oxygen through the wastewater which promotes helpful microbes that further break down organic material. This also keeps the microorganisms from settling. After this, the wastewater goes to the Secondary Clarifying Tanks for further treatment. </a:t>
            </a:r>
          </a:p>
          <a:p>
            <a:pPr lvl="0"/>
            <a:r>
              <a:rPr lang="en-CA" sz="1200" b="1" kern="1200" dirty="0">
                <a:solidFill>
                  <a:schemeClr val="tx1"/>
                </a:solidFill>
                <a:effectLst/>
                <a:latin typeface="+mn-lt"/>
                <a:ea typeface="+mn-ea"/>
                <a:cs typeface="+mn-cs"/>
              </a:rPr>
              <a:t>(Click-8) 8. Secondary Clarifying Tanks</a:t>
            </a:r>
            <a:r>
              <a:rPr lang="en-CA" sz="1200" kern="1200" dirty="0">
                <a:solidFill>
                  <a:schemeClr val="tx1"/>
                </a:solidFill>
                <a:effectLst/>
                <a:latin typeface="+mn-lt"/>
                <a:ea typeface="+mn-ea"/>
                <a:cs typeface="+mn-cs"/>
              </a:rPr>
              <a:t>: Again, the wastewater is slowed down to let the heavier solids fall to the bottom to form sludge. Collection equipment sweeps activated sludge into collection hoppers. A portion of the sludge is returned to aeration tanks and the remainder is removed to the biosolids facility for processing. As for the water itself, it must be disinfected before being released.</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(Click-9) 9. Disinfection</a:t>
            </a:r>
            <a:r>
              <a:rPr lang="en-CA" sz="1200" kern="1200" dirty="0">
                <a:solidFill>
                  <a:schemeClr val="tx1"/>
                </a:solidFill>
                <a:effectLst/>
                <a:latin typeface="+mn-lt"/>
                <a:ea typeface="+mn-ea"/>
                <a:cs typeface="+mn-cs"/>
              </a:rPr>
              <a:t>: First, sodium hypochlorite is added to chlorinate and disinfect the water. Then, sodium bisulphite is added to remove the chlorine from the treated water so that it can be returned to Lake Ontario.</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(Click-10) 10. Outfall</a:t>
            </a:r>
            <a:r>
              <a:rPr lang="en-CA" sz="1200" kern="1200" dirty="0">
                <a:solidFill>
                  <a:schemeClr val="tx1"/>
                </a:solidFill>
                <a:effectLst/>
                <a:latin typeface="+mn-lt"/>
                <a:ea typeface="+mn-ea"/>
                <a:cs typeface="+mn-cs"/>
              </a:rPr>
              <a:t>: T</a:t>
            </a:r>
            <a:r>
              <a:rPr lang="en-US" sz="1200" kern="1200" dirty="0" err="1">
                <a:solidFill>
                  <a:schemeClr val="tx1"/>
                </a:solidFill>
                <a:effectLst/>
                <a:latin typeface="+mn-lt"/>
                <a:ea typeface="+mn-ea"/>
                <a:cs typeface="+mn-cs"/>
              </a:rPr>
              <a:t>reated</a:t>
            </a:r>
            <a:r>
              <a:rPr lang="en-US" sz="1200" kern="1200" dirty="0">
                <a:solidFill>
                  <a:schemeClr val="tx1"/>
                </a:solidFill>
                <a:effectLst/>
                <a:latin typeface="+mn-lt"/>
                <a:ea typeface="+mn-ea"/>
                <a:cs typeface="+mn-cs"/>
              </a:rPr>
              <a:t> water is discharged back into Lake Ontario</a:t>
            </a:r>
            <a:r>
              <a:rPr lang="en-CA" sz="1200" kern="1200" dirty="0">
                <a:solidFill>
                  <a:schemeClr val="tx1"/>
                </a:solidFill>
                <a:effectLst/>
                <a:latin typeface="+mn-lt"/>
                <a:ea typeface="+mn-ea"/>
                <a:cs typeface="+mn-cs"/>
              </a:rPr>
              <a:t>. Diffusers in the pipe return the water slowly so it doesn’t disrupt plants and wildlife. That’s what happens to the water, but what about the solids that were removed?</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(Click-11) 11. Digesters: </a:t>
            </a:r>
            <a:r>
              <a:rPr lang="en-US" sz="1200" kern="1200" dirty="0">
                <a:solidFill>
                  <a:schemeClr val="tx1"/>
                </a:solidFill>
                <a:effectLst/>
                <a:latin typeface="+mn-lt"/>
                <a:ea typeface="+mn-ea"/>
                <a:cs typeface="+mn-cs"/>
              </a:rPr>
              <a:t>The sludge and the scum are sent to the digesters. These are large, heated, enclosed tanks without oxygen. Anaerobic digestion takes place here which breaks down organic material in the sludge. The sludge is heated to 38 degrees and mixed to provide good contact between the bacteria and organic material. </a:t>
            </a:r>
          </a:p>
          <a:p>
            <a:pPr lvl="0"/>
            <a:r>
              <a:rPr lang="en-CA" sz="1200" b="1" kern="1200" dirty="0">
                <a:solidFill>
                  <a:schemeClr val="tx1"/>
                </a:solidFill>
                <a:effectLst/>
                <a:latin typeface="+mn-lt"/>
                <a:ea typeface="+mn-ea"/>
                <a:cs typeface="+mn-cs"/>
              </a:rPr>
              <a:t>(Click-12) 12. Cogeneration</a:t>
            </a:r>
            <a:r>
              <a:rPr lang="en-CA" sz="1200" kern="1200" dirty="0">
                <a:solidFill>
                  <a:schemeClr val="tx1"/>
                </a:solidFill>
                <a:effectLst/>
                <a:latin typeface="+mn-lt"/>
                <a:ea typeface="+mn-ea"/>
                <a:cs typeface="+mn-cs"/>
              </a:rPr>
              <a:t>: The biogas produced in the digestors is captured and used to generate heat and electricity in the cogeneration unit.</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(Click-13) 13. Centrifuge</a:t>
            </a:r>
            <a:r>
              <a:rPr lang="en-CA" sz="1200" kern="1200" dirty="0">
                <a:solidFill>
                  <a:schemeClr val="tx1"/>
                </a:solidFill>
                <a:effectLst/>
                <a:latin typeface="+mn-lt"/>
                <a:ea typeface="+mn-ea"/>
                <a:cs typeface="+mn-cs"/>
              </a:rPr>
              <a:t>: Biosolids are pumped here from the digestor to have their water content removed. The centrifuge spins the biosolids to dewater the material and reduce its volume. The biosolids from the centrifuge are sometimes called “cake” if they reach a 25% solid concentration.</a:t>
            </a:r>
          </a:p>
          <a:p>
            <a:pPr lvl="0"/>
            <a:r>
              <a:rPr lang="en-CA" sz="1200" b="1" kern="1200" dirty="0">
                <a:solidFill>
                  <a:schemeClr val="tx1"/>
                </a:solidFill>
                <a:effectLst/>
                <a:latin typeface="+mn-lt"/>
                <a:ea typeface="+mn-ea"/>
                <a:cs typeface="+mn-cs"/>
              </a:rPr>
              <a:t>(Click-13) 14. Incineration: </a:t>
            </a:r>
            <a:r>
              <a:rPr lang="en-CA" sz="1200" b="0" kern="1200" dirty="0">
                <a:solidFill>
                  <a:schemeClr val="tx1"/>
                </a:solidFill>
                <a:effectLst/>
                <a:latin typeface="+mn-lt"/>
                <a:ea typeface="+mn-ea"/>
                <a:cs typeface="+mn-cs"/>
              </a:rPr>
              <a:t>The dried out biosolids are then sent to incinerators to be burned. The incinerators reach 840 degrees Celsius. This process leaves only inorganic material such as phosphorus and iron behind, the rest is ash. For every 100 dry tonnes of biosolids, 10 tonnes of ash are left.</a:t>
            </a:r>
          </a:p>
          <a:p>
            <a:pPr lvl="0"/>
            <a:r>
              <a:rPr lang="en-CA" sz="1200" b="1" kern="1200" dirty="0">
                <a:solidFill>
                  <a:schemeClr val="tx1"/>
                </a:solidFill>
                <a:effectLst/>
                <a:latin typeface="+mn-lt"/>
                <a:ea typeface="+mn-ea"/>
                <a:cs typeface="+mn-cs"/>
              </a:rPr>
              <a:t>(Click-13) 15. Air Purification: </a:t>
            </a:r>
            <a:r>
              <a:rPr lang="en-CA" sz="1200" b="0" kern="1200" dirty="0">
                <a:solidFill>
                  <a:schemeClr val="tx1"/>
                </a:solidFill>
                <a:effectLst/>
                <a:latin typeface="+mn-lt"/>
                <a:ea typeface="+mn-ea"/>
                <a:cs typeface="+mn-cs"/>
              </a:rPr>
              <a:t>Quenchers and scrubbers filter the air leaving the incinerators to remove harmful trace metals and gases for health, safety, and environmental reasons.</a:t>
            </a:r>
          </a:p>
          <a:p>
            <a:pPr lvl="0"/>
            <a:r>
              <a:rPr lang="en-CA" sz="1200" b="1" kern="1200" dirty="0">
                <a:solidFill>
                  <a:schemeClr val="tx1"/>
                </a:solidFill>
                <a:effectLst/>
                <a:latin typeface="+mn-lt"/>
                <a:ea typeface="+mn-ea"/>
                <a:cs typeface="+mn-cs"/>
              </a:rPr>
              <a:t>(Click-13) 16. Exhaust Stack: </a:t>
            </a:r>
            <a:r>
              <a:rPr lang="en-CA" sz="1200" b="0" kern="1200" dirty="0">
                <a:solidFill>
                  <a:schemeClr val="tx1"/>
                </a:solidFill>
                <a:effectLst/>
                <a:latin typeface="+mn-lt"/>
                <a:ea typeface="+mn-ea"/>
                <a:cs typeface="+mn-cs"/>
              </a:rPr>
              <a:t>Exhaust air is cleaned and cooled prior to release in the atmosphere. Emissions are constantly checked by a continuous emissions monitoring system.</a:t>
            </a:r>
          </a:p>
          <a:p>
            <a:pPr lvl="0"/>
            <a:r>
              <a:rPr lang="en-CA" sz="1200" b="1" kern="1200" dirty="0">
                <a:solidFill>
                  <a:schemeClr val="tx1"/>
                </a:solidFill>
                <a:effectLst/>
                <a:latin typeface="+mn-lt"/>
                <a:ea typeface="+mn-ea"/>
                <a:cs typeface="+mn-cs"/>
              </a:rPr>
              <a:t>(Click-13) 17. Ash Lagoon</a:t>
            </a:r>
            <a:r>
              <a:rPr lang="en-CA" sz="1200" kern="1200" dirty="0">
                <a:solidFill>
                  <a:schemeClr val="tx1"/>
                </a:solidFill>
                <a:effectLst/>
                <a:latin typeface="+mn-lt"/>
                <a:ea typeface="+mn-ea"/>
                <a:cs typeface="+mn-cs"/>
              </a:rPr>
              <a:t>: This acts as onsite storage for ash, which is inert and will not harm the environment. The region is exploring the beneficial uses of ash, such as for bricks and cement for manufacturing or in fertilizer.</a:t>
            </a:r>
          </a:p>
          <a:p>
            <a:endParaRPr lang="en-CA" dirty="0"/>
          </a:p>
        </p:txBody>
      </p:sp>
      <p:sp>
        <p:nvSpPr>
          <p:cNvPr id="4" name="Slide Number Placeholder 3"/>
          <p:cNvSpPr>
            <a:spLocks noGrp="1"/>
          </p:cNvSpPr>
          <p:nvPr>
            <p:ph type="sldNum" sz="quarter" idx="5"/>
          </p:nvPr>
        </p:nvSpPr>
        <p:spPr/>
        <p:txBody>
          <a:bodyPr/>
          <a:lstStyle/>
          <a:p>
            <a:fld id="{FE69863A-92E3-41C0-BC2C-B542D3B1EE80}" type="slidenum">
              <a:rPr lang="en-CA" smtClean="0"/>
              <a:t>7</a:t>
            </a:fld>
            <a:endParaRPr lang="en-CA"/>
          </a:p>
        </p:txBody>
      </p:sp>
    </p:spTree>
    <p:extLst>
      <p:ext uri="{BB962C8B-B14F-4D97-AF65-F5344CB8AC3E}">
        <p14:creationId xmlns:p14="http://schemas.microsoft.com/office/powerpoint/2010/main" val="227128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r>
              <a:rPr lang="en-US" b="1" dirty="0"/>
              <a:t>While our wastewater is constantly being treated, that doesn’t mean we can flush anything we want down our drains and toilets.</a:t>
            </a:r>
          </a:p>
          <a:p>
            <a:pPr marL="0" indent="0">
              <a:buFont typeface="Arial" panose="020B0604020202020204" pitchFamily="34" charset="0"/>
              <a:buNone/>
            </a:pPr>
            <a:r>
              <a:rPr lang="en-US" b="0" dirty="0"/>
              <a:t>Don’t flush:</a:t>
            </a:r>
          </a:p>
          <a:p>
            <a:pPr marL="171450" indent="-171450">
              <a:buFont typeface="Wingdings" panose="05000000000000000000" pitchFamily="2" charset="2"/>
              <a:buChar char="§"/>
            </a:pPr>
            <a:r>
              <a:rPr lang="en-US" b="0" dirty="0"/>
              <a:t>Pharmaceuticals</a:t>
            </a:r>
          </a:p>
          <a:p>
            <a:pPr marL="628650" lvl="1" indent="-171450">
              <a:buFont typeface="Arial" panose="020B0604020202020204" pitchFamily="34" charset="0"/>
              <a:buChar char="•"/>
            </a:pPr>
            <a:r>
              <a:rPr lang="en-US" b="0" dirty="0"/>
              <a:t>Traces of pharmaceuticals are being detected in surface water, groundwater, drinking water, and soil</a:t>
            </a:r>
          </a:p>
          <a:p>
            <a:pPr marL="628650" lvl="1" indent="-171450">
              <a:buFont typeface="Arial" panose="020B0604020202020204" pitchFamily="34" charset="0"/>
              <a:buChar char="•"/>
            </a:pPr>
            <a:r>
              <a:rPr lang="en-US" b="0" dirty="0"/>
              <a:t>Pharmaceuticals include both prescription and non-prescription drugs </a:t>
            </a:r>
          </a:p>
          <a:p>
            <a:pPr marL="628650" lvl="1" indent="-171450">
              <a:buFont typeface="Arial" panose="020B0604020202020204" pitchFamily="34" charset="0"/>
              <a:buChar char="•"/>
            </a:pPr>
            <a:r>
              <a:rPr lang="en-US" b="0" dirty="0"/>
              <a:t>Instead of flushing, most pharmacies will take back unused/expired pharmaceuticals</a:t>
            </a:r>
          </a:p>
          <a:p>
            <a:pPr marL="171450" indent="-171450">
              <a:buFont typeface="Arial" panose="020B0604020202020204" pitchFamily="34" charset="0"/>
              <a:buChar char="•"/>
            </a:pPr>
            <a:r>
              <a:rPr lang="en-CA" b="0" dirty="0"/>
              <a:t>Personal Hygiene Products</a:t>
            </a:r>
          </a:p>
          <a:p>
            <a:pPr marL="628650" lvl="1" indent="-171450">
              <a:buFont typeface="Arial" panose="020B0604020202020204" pitchFamily="34" charset="0"/>
              <a:buChar char="•"/>
            </a:pPr>
            <a:r>
              <a:rPr lang="en-CA" b="0" dirty="0"/>
              <a:t>Examples are baby wipes, tampons, diapers, cosmetics, cotton swabs, dental floss</a:t>
            </a:r>
          </a:p>
          <a:p>
            <a:pPr marL="628650" lvl="1" indent="-171450">
              <a:buFont typeface="Arial" panose="020B0604020202020204" pitchFamily="34" charset="0"/>
              <a:buChar char="•"/>
            </a:pPr>
            <a:r>
              <a:rPr lang="en-CA" b="0" dirty="0"/>
              <a:t>Flushing these products can damage the sewer system or cause sewer backups </a:t>
            </a:r>
          </a:p>
          <a:p>
            <a:pPr marL="628650" lvl="1" indent="-171450">
              <a:buFont typeface="Arial" panose="020B0604020202020204" pitchFamily="34" charset="0"/>
              <a:buChar char="•"/>
            </a:pPr>
            <a:r>
              <a:rPr lang="en-CA" b="0" dirty="0"/>
              <a:t>Most of these items should go into the garbage, but some can go to a special drop-off location to be properly disposed of</a:t>
            </a:r>
          </a:p>
          <a:p>
            <a:pPr marL="171450" indent="-171450">
              <a:buFont typeface="Arial" panose="020B0604020202020204" pitchFamily="34" charset="0"/>
              <a:buChar char="•"/>
            </a:pPr>
            <a:r>
              <a:rPr lang="en-CA" b="0" dirty="0"/>
              <a:t>Household Hazardous Waste</a:t>
            </a:r>
          </a:p>
          <a:p>
            <a:pPr marL="628650" lvl="1" indent="-171450">
              <a:buFont typeface="Arial" panose="020B0604020202020204" pitchFamily="34" charset="0"/>
              <a:buChar char="•"/>
            </a:pPr>
            <a:r>
              <a:rPr lang="en-CA" b="0" dirty="0"/>
              <a:t>These can contain toxic ingredients and should be used and disposed of with caution</a:t>
            </a:r>
          </a:p>
          <a:p>
            <a:pPr marL="628650" lvl="1" indent="-171450">
              <a:buFont typeface="Arial" panose="020B0604020202020204" pitchFamily="34" charset="0"/>
              <a:buChar char="•"/>
            </a:pPr>
            <a:r>
              <a:rPr lang="en-CA" b="0" dirty="0"/>
              <a:t>Examples are anti-freeze, bleach, detergents, fertilizers, gasoline, paint, hair dye, etc.</a:t>
            </a:r>
          </a:p>
          <a:p>
            <a:pPr marL="628650" lvl="1" indent="-171450">
              <a:buFont typeface="Arial" panose="020B0604020202020204" pitchFamily="34" charset="0"/>
              <a:buChar char="•"/>
            </a:pPr>
            <a:r>
              <a:rPr lang="en-CA" b="0" dirty="0"/>
              <a:t>If they’re poured down a drain or sewer, they can enter source waters and be harmful for underwater vegetation and aquatic life</a:t>
            </a:r>
          </a:p>
          <a:p>
            <a:pPr marL="171450" lvl="0" indent="-171450">
              <a:buFont typeface="Arial" panose="020B0604020202020204" pitchFamily="34" charset="0"/>
              <a:buChar char="•"/>
            </a:pPr>
            <a:r>
              <a:rPr lang="en-CA" b="0" dirty="0"/>
              <a:t>Fats, Oils, Grease</a:t>
            </a:r>
          </a:p>
          <a:p>
            <a:pPr marL="628650" lvl="1" indent="-171450">
              <a:buFont typeface="Arial" panose="020B0604020202020204" pitchFamily="34" charset="0"/>
              <a:buChar char="•"/>
            </a:pPr>
            <a:r>
              <a:rPr lang="en-CA" b="0" dirty="0"/>
              <a:t>When poured down they drain or toilet, they will cool and form blockages</a:t>
            </a:r>
          </a:p>
          <a:p>
            <a:pPr marL="628650" lvl="1" indent="-171450">
              <a:buFont typeface="Arial" panose="020B0604020202020204" pitchFamily="34" charset="0"/>
              <a:buChar char="•"/>
            </a:pPr>
            <a:r>
              <a:rPr lang="en-CA" b="0" dirty="0"/>
              <a:t>These can lead to basement flooding and sewage overflows onto streets</a:t>
            </a:r>
          </a:p>
          <a:p>
            <a:pPr marL="628650" lvl="1" indent="-171450">
              <a:buFont typeface="Arial" panose="020B0604020202020204" pitchFamily="34" charset="0"/>
              <a:buChar char="•"/>
            </a:pPr>
            <a:r>
              <a:rPr lang="en-CA" b="0" dirty="0"/>
              <a:t>Can also damage the wastewater treatment plants and require costly repairs</a:t>
            </a:r>
          </a:p>
          <a:p>
            <a:pPr marL="628650" lvl="1" indent="-171450">
              <a:buFont typeface="Arial" panose="020B0604020202020204" pitchFamily="34" charset="0"/>
              <a:buChar char="•"/>
            </a:pPr>
            <a:r>
              <a:rPr lang="en-CA" b="0" dirty="0"/>
              <a:t>Instead, scrape fats, oils, and grease into the green bin</a:t>
            </a:r>
            <a:endParaRPr lang="en-CA" b="1" dirty="0"/>
          </a:p>
          <a:p>
            <a:pPr marL="0" indent="0">
              <a:buFont typeface="Arial" panose="020B0604020202020204" pitchFamily="34" charset="0"/>
              <a:buNone/>
            </a:pPr>
            <a:endParaRPr lang="en-CA" b="1" dirty="0"/>
          </a:p>
          <a:p>
            <a:pPr marL="0" indent="0">
              <a:buFont typeface="Arial" panose="020B0604020202020204" pitchFamily="34" charset="0"/>
              <a:buNone/>
            </a:pPr>
            <a:r>
              <a:rPr lang="en-CA" b="1" dirty="0"/>
              <a:t>Discussion Questions: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some larger objects that get removed through a mechanical screen in wastewater treatment? What can we do to prevent this material from arriving at the treatment plant?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Answer: </a:t>
            </a:r>
            <a:r>
              <a:rPr lang="en-US" sz="1200" b="0" kern="1200" dirty="0">
                <a:solidFill>
                  <a:schemeClr val="tx1"/>
                </a:solidFill>
                <a:effectLst/>
                <a:latin typeface="+mn-lt"/>
                <a:ea typeface="+mn-ea"/>
                <a:cs typeface="+mn-cs"/>
              </a:rPr>
              <a:t>Wood, stones, dental floss, plastics, metals. These materials should not be put down the drain.</a:t>
            </a:r>
            <a:endParaRPr lang="en-US" b="0" dirty="0"/>
          </a:p>
          <a:p>
            <a:pPr marL="171450" indent="-171450">
              <a:buFont typeface="Arial" panose="020B0604020202020204" pitchFamily="34" charset="0"/>
              <a:buChar char="•"/>
            </a:pPr>
            <a:r>
              <a:rPr lang="en-CA" b="0" dirty="0"/>
              <a:t>What would happen if we didn’t properly treat our wastewater before sending it back into nature?</a:t>
            </a:r>
          </a:p>
          <a:p>
            <a:pPr marL="628650" lvl="1" indent="-171450">
              <a:buFont typeface="Arial" panose="020B0604020202020204" pitchFamily="34" charset="0"/>
              <a:buChar char="•"/>
            </a:pPr>
            <a:r>
              <a:rPr lang="en-CA" b="1" dirty="0"/>
              <a:t>Answer:</a:t>
            </a:r>
            <a:r>
              <a:rPr lang="en-CA" b="0" dirty="0"/>
              <a:t> It could hurt human and environmental health, close beaches, lead to restrictions on water recreation and harm the fishing industry.</a:t>
            </a:r>
            <a:endParaRPr lang="en-CA" b="1" dirty="0"/>
          </a:p>
          <a:p>
            <a:pPr marL="171450" indent="-171450">
              <a:buFont typeface="Arial" panose="020B0604020202020204" pitchFamily="34" charset="0"/>
              <a:buChar cha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DF0B-CD11-4C73-B207-A4C8DC10998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53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0" indent="0">
              <a:buFont typeface="Arial" panose="020B0604020202020204" pitchFamily="34" charset="0"/>
              <a:buNone/>
            </a:pPr>
            <a:r>
              <a:rPr lang="en-CA" sz="1200" kern="1200" dirty="0">
                <a:solidFill>
                  <a:schemeClr val="tx1"/>
                </a:solidFill>
                <a:effectLst/>
                <a:latin typeface="+mn-lt"/>
                <a:ea typeface="+mn-ea"/>
                <a:cs typeface="+mn-cs"/>
              </a:rPr>
              <a:t>End of the lesson, ask students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What have they learned today about wastewater treatment?</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Have students share their findings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Share with students that everyone including them, have a part in protecting and conserving water </a:t>
            </a:r>
          </a:p>
          <a:p>
            <a:pPr marL="0" indent="0">
              <a:buFont typeface="Arial" panose="020B0604020202020204" pitchFamily="34" charset="0"/>
              <a:buNone/>
            </a:pPr>
            <a:endParaRPr lang="en-CA" sz="1200" b="0" kern="1200" dirty="0">
              <a:solidFill>
                <a:schemeClr val="tx1"/>
              </a:solidFill>
              <a:effectLst/>
              <a:latin typeface="+mn-lt"/>
              <a:ea typeface="+mn-ea"/>
              <a:cs typeface="+mn-cs"/>
            </a:endParaRPr>
          </a:p>
          <a:p>
            <a:pPr marL="0" indent="0">
              <a:buFont typeface="Arial" panose="020B0604020202020204" pitchFamily="34" charset="0"/>
              <a:buNone/>
            </a:pPr>
            <a:r>
              <a:rPr lang="en-CA" sz="1200" b="0" kern="1200" dirty="0">
                <a:solidFill>
                  <a:schemeClr val="tx1"/>
                </a:solidFill>
                <a:effectLst/>
                <a:latin typeface="+mn-lt"/>
                <a:ea typeface="+mn-ea"/>
                <a:cs typeface="+mn-cs"/>
              </a:rPr>
              <a:t>Ask students to refer to the handout in preparation for the virtual tour. There are two options: teacher-led, or student self-exploration.</a:t>
            </a:r>
          </a:p>
          <a:p>
            <a:pPr marL="0" indent="0">
              <a:buFont typeface="Arial" panose="020B0604020202020204" pitchFamily="34" charset="0"/>
              <a:buNone/>
            </a:pPr>
            <a:r>
              <a:rPr lang="en-CA" sz="1200" b="0" kern="1200" dirty="0">
                <a:solidFill>
                  <a:schemeClr val="tx1"/>
                </a:solidFill>
                <a:effectLst/>
                <a:latin typeface="+mn-lt"/>
                <a:ea typeface="+mn-ea"/>
                <a:cs typeface="+mn-cs"/>
              </a:rPr>
              <a:t>Refer to the </a:t>
            </a:r>
            <a:r>
              <a:rPr lang="en-CA" sz="1200" b="1" kern="1200" dirty="0">
                <a:solidFill>
                  <a:schemeClr val="tx1"/>
                </a:solidFill>
                <a:effectLst/>
                <a:latin typeface="+mn-lt"/>
                <a:ea typeface="+mn-ea"/>
                <a:cs typeface="+mn-cs"/>
              </a:rPr>
              <a:t>Teacher Guide </a:t>
            </a:r>
            <a:r>
              <a:rPr lang="en-CA" sz="1200" b="0" kern="1200" dirty="0">
                <a:solidFill>
                  <a:schemeClr val="tx1"/>
                </a:solidFill>
                <a:effectLst/>
                <a:latin typeface="+mn-lt"/>
                <a:ea typeface="+mn-ea"/>
                <a:cs typeface="+mn-cs"/>
              </a:rPr>
              <a:t>for the tour outline and additional discussion points.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DF0B-CD11-4C73-B207-A4C8DC10998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06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13925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251296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290657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8058DA-9213-C348-8D03-D0ADBD216AC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47473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123348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0066B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058DA-9213-C348-8D03-D0ADBD216AC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1812131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1830" y="1600203"/>
            <a:ext cx="51290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1229" y="1600203"/>
            <a:ext cx="5269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058DA-9213-C348-8D03-D0ADBD216AC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88860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91829" y="1535113"/>
            <a:ext cx="5104689"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1830" y="2174875"/>
            <a:ext cx="51046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8486" y="1535113"/>
            <a:ext cx="5283916"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8486" y="2174875"/>
            <a:ext cx="5283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058DA-9213-C348-8D03-D0ADBD216AC3}"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95670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058DA-9213-C348-8D03-D0ADBD216AC3}"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121924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058DA-9213-C348-8D03-D0ADBD216AC3}"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156370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058DA-9213-C348-8D03-D0ADBD216AC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68042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409923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058DA-9213-C348-8D03-D0ADBD216AC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150753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762684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60439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5F08C-803D-4F14-8C8F-210A5B941FC6}"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32882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EA5F08C-803D-4F14-8C8F-210A5B941FC6}"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326402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EA5F08C-803D-4F14-8C8F-210A5B941FC6}" type="datetimeFigureOut">
              <a:rPr lang="en-CA" smtClean="0"/>
              <a:t>2021-11-01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292300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EA5F08C-803D-4F14-8C8F-210A5B941FC6}" type="datetimeFigureOut">
              <a:rPr lang="en-CA" smtClean="0"/>
              <a:t>2021-11-01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219719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5F08C-803D-4F14-8C8F-210A5B941FC6}" type="datetimeFigureOut">
              <a:rPr lang="en-CA" smtClean="0"/>
              <a:t>2021-11-01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304337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5F08C-803D-4F14-8C8F-210A5B941FC6}"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88266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5F08C-803D-4F14-8C8F-210A5B941FC6}"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358ECD-31CB-499F-8267-02EFD9C479B6}" type="slidenum">
              <a:rPr lang="en-CA" smtClean="0"/>
              <a:t>‹#›</a:t>
            </a:fld>
            <a:endParaRPr lang="en-CA"/>
          </a:p>
        </p:txBody>
      </p:sp>
    </p:spTree>
    <p:extLst>
      <p:ext uri="{BB962C8B-B14F-4D97-AF65-F5344CB8AC3E}">
        <p14:creationId xmlns:p14="http://schemas.microsoft.com/office/powerpoint/2010/main" val="314892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5F08C-803D-4F14-8C8F-210A5B941FC6}" type="datetimeFigureOut">
              <a:rPr lang="en-CA" smtClean="0"/>
              <a:t>2021-11-01</a:t>
            </a:fld>
            <a:endParaRPr lang="en-CA"/>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58ECD-31CB-499F-8267-02EFD9C479B6}" type="slidenum">
              <a:rPr lang="en-CA" smtClean="0"/>
              <a:t>‹#›</a:t>
            </a:fld>
            <a:endParaRPr lang="en-CA"/>
          </a:p>
        </p:txBody>
      </p:sp>
    </p:spTree>
    <p:extLst>
      <p:ext uri="{BB962C8B-B14F-4D97-AF65-F5344CB8AC3E}">
        <p14:creationId xmlns:p14="http://schemas.microsoft.com/office/powerpoint/2010/main" val="1799519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830" y="274638"/>
            <a:ext cx="10690572"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74257" y="1600203"/>
            <a:ext cx="1070814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058DA-9213-C348-8D03-D0ADBD216AC3}" type="datetimeFigureOut">
              <a:rPr lang="en-US" smtClean="0"/>
              <a:t>11/1/2021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8B09-5FED-EE4D-AEDA-FB5EBA0FA7C2}" type="slidenum">
              <a:rPr lang="en-US" smtClean="0"/>
              <a:t>‹#›</a:t>
            </a:fld>
            <a:endParaRPr lang="en-US"/>
          </a:p>
        </p:txBody>
      </p:sp>
    </p:spTree>
    <p:extLst>
      <p:ext uri="{BB962C8B-B14F-4D97-AF65-F5344CB8AC3E}">
        <p14:creationId xmlns:p14="http://schemas.microsoft.com/office/powerpoint/2010/main" val="184217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rgbClr val="0066B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hyperlink" Target="http://www.allwhitebackground.com/people.html" TargetMode="External"/><Relationship Id="rId5" Type="http://schemas.openxmlformats.org/officeDocument/2006/relationships/image" Target="../media/image3.png"/><Relationship Id="rId10" Type="http://schemas.openxmlformats.org/officeDocument/2006/relationships/image" Target="../media/image6.jpeg"/><Relationship Id="rId4" Type="http://schemas.microsoft.com/office/2007/relationships/hdphoto" Target="../media/hdphoto2.wdp"/><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4.png"/><Relationship Id="rId4" Type="http://schemas.openxmlformats.org/officeDocument/2006/relationships/image" Target="../media/image9.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4uxYZdnxuz8?feature=oembed"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https://www.youtube.com/embed/HBQ87GzRQvc?feature=oembed"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P-rotated-K 10.jpg"/>
          <p:cNvPicPr>
            <a:picLocks noChangeAspect="1"/>
          </p:cNvPicPr>
          <p:nvPr/>
        </p:nvPicPr>
        <p:blipFill>
          <a:blip r:embed="rId3">
            <a:extLst>
              <a:ext uri="{BEBA8EAE-BF5A-486C-A8C5-ECC9F3942E4B}">
                <a14:imgProps xmlns:a14="http://schemas.microsoft.com/office/drawing/2010/main">
                  <a14:imgLayer r:embed="rId4">
                    <a14:imgEffect>
                      <a14:backgroundRemoval t="992" b="96393" l="2503" r="99404">
                        <a14:foregroundMark x1="10846" y1="14878" x2="70203" y2="4689"/>
                        <a14:foregroundMark x1="70203" y1="4689" x2="78903" y2="4869"/>
                        <a14:foregroundMark x1="56615" y1="1262" x2="70679" y2="1533"/>
                        <a14:foregroundMark x1="2503" y1="14698" x2="3218" y2="30207"/>
                        <a14:foregroundMark x1="38737" y1="31650" x2="66150" y2="28133"/>
                        <a14:foregroundMark x1="66150" y1="28133" x2="89988" y2="18936"/>
                        <a14:foregroundMark x1="89988" y1="18936" x2="92849" y2="18846"/>
                        <a14:foregroundMark x1="97616" y1="22362" x2="99523" y2="27683"/>
                        <a14:foregroundMark x1="65316" y1="1262" x2="65316" y2="1262"/>
                        <a14:foregroundMark x1="59237" y1="992" x2="71275" y2="992"/>
                        <a14:foregroundMark x1="56257" y1="45266" x2="69249" y2="45446"/>
                        <a14:foregroundMark x1="69249" y1="45446" x2="83552" y2="40577"/>
                        <a14:foregroundMark x1="83552" y1="40577" x2="91299" y2="35708"/>
                        <a14:foregroundMark x1="32062" y1="89540" x2="31824" y2="96393"/>
                      </a14:backgroundRemoval>
                    </a14:imgEffect>
                  </a14:imgLayer>
                </a14:imgProps>
              </a:ext>
              <a:ext uri="{28A0092B-C50C-407E-A947-70E740481C1C}">
                <a14:useLocalDpi xmlns:a14="http://schemas.microsoft.com/office/drawing/2010/main" val="0"/>
              </a:ext>
            </a:extLst>
          </a:blip>
          <a:stretch>
            <a:fillRect/>
          </a:stretch>
        </p:blipFill>
        <p:spPr>
          <a:xfrm>
            <a:off x="7924800" y="1882471"/>
            <a:ext cx="3671454" cy="4852970"/>
          </a:xfrm>
          <a:prstGeom prst="rect">
            <a:avLst/>
          </a:prstGeom>
        </p:spPr>
      </p:pic>
      <p:sp>
        <p:nvSpPr>
          <p:cNvPr id="5" name="TextBox 4"/>
          <p:cNvSpPr txBox="1"/>
          <p:nvPr/>
        </p:nvSpPr>
        <p:spPr>
          <a:xfrm>
            <a:off x="1097269" y="5454198"/>
            <a:ext cx="7828106" cy="528350"/>
          </a:xfrm>
          <a:prstGeom prst="rect">
            <a:avLst/>
          </a:prstGeom>
          <a:noFill/>
        </p:spPr>
        <p:txBody>
          <a:bodyPr wrap="square" rtlCol="0">
            <a:spAutoFit/>
          </a:bodyPr>
          <a:lstStyle/>
          <a:p>
            <a:pPr lvl="0" defTabSz="457200">
              <a:lnSpc>
                <a:spcPts val="3400"/>
              </a:lnSpc>
              <a:defRPr/>
            </a:pPr>
            <a:r>
              <a:rPr lang="en-CA" sz="3200" b="1" dirty="0">
                <a:solidFill>
                  <a:srgbClr val="0066B3"/>
                </a:solidFill>
              </a:rPr>
              <a:t>peelregion.ca/water-education</a:t>
            </a:r>
            <a:endParaRPr kumimoji="0" lang="en-CA" sz="3200" b="1" i="0" u="none" strike="noStrike" kern="1200" cap="none" spc="0" normalizeH="0" baseline="0" noProof="0" dirty="0">
              <a:ln>
                <a:noFill/>
              </a:ln>
              <a:solidFill>
                <a:srgbClr val="0066B3"/>
              </a:solidFill>
              <a:effectLst/>
              <a:uLnTx/>
              <a:uFillTx/>
              <a:latin typeface="Calibri"/>
              <a:ea typeface="+mn-ea"/>
              <a:cs typeface="+mn-cs"/>
            </a:endParaRPr>
          </a:p>
        </p:txBody>
      </p:sp>
      <p:sp>
        <p:nvSpPr>
          <p:cNvPr id="15" name="TextBox 14"/>
          <p:cNvSpPr txBox="1"/>
          <p:nvPr/>
        </p:nvSpPr>
        <p:spPr>
          <a:xfrm>
            <a:off x="1097269" y="1403802"/>
            <a:ext cx="8426506" cy="29051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6000" b="1" i="0" u="none" strike="noStrike" kern="1200" cap="none" spc="-140" normalizeH="0" baseline="0" noProof="0">
                <a:ln>
                  <a:noFill/>
                </a:ln>
                <a:solidFill>
                  <a:prstClr val="black"/>
                </a:solidFill>
                <a:effectLst/>
                <a:uLnTx/>
                <a:uFillTx/>
                <a:latin typeface="Calibri"/>
                <a:ea typeface="+mn-ea"/>
                <a:cs typeface="+mn-cs"/>
              </a:rPr>
              <a:t>Wastewater Treatment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6000" b="1" spc="-140">
                <a:solidFill>
                  <a:prstClr val="black"/>
                </a:solidFill>
                <a:latin typeface="Calibri"/>
              </a:rPr>
              <a:t>In the Region of  Peel</a:t>
            </a:r>
            <a:endParaRPr kumimoji="0" lang="en-CA" sz="6000" b="1" i="0" u="none" strike="noStrike" kern="1200" cap="none" spc="-140" normalizeH="0" baseline="0" noProof="0">
              <a:ln>
                <a:noFill/>
              </a:ln>
              <a:solidFill>
                <a:srgbClr val="0066B3"/>
              </a:solidFill>
              <a:effectLst/>
              <a:uLnTx/>
              <a:uFillTx/>
              <a:latin typeface="Calibri"/>
              <a:ea typeface="+mn-ea"/>
              <a:cs typeface="+mn-cs"/>
            </a:endParaRPr>
          </a:p>
          <a:p>
            <a:pPr marL="0" marR="0" lvl="0" indent="0" algn="l" defTabSz="457200" rtl="0" eaLnBrk="1" fontAlgn="auto" latinLnBrk="0" hangingPunct="1">
              <a:lnSpc>
                <a:spcPts val="3400"/>
              </a:lnSpc>
              <a:spcBef>
                <a:spcPts val="0"/>
              </a:spcBef>
              <a:spcAft>
                <a:spcPts val="0"/>
              </a:spcAft>
              <a:buClrTx/>
              <a:buSzTx/>
              <a:buFontTx/>
              <a:buNone/>
              <a:tabLst/>
              <a:defRPr/>
            </a:pPr>
            <a:endParaRPr kumimoji="0" lang="en-US" sz="6000" b="1" i="0" u="none" strike="noStrike" kern="1200" cap="none" spc="-140" normalizeH="0" baseline="0" noProof="0">
              <a:ln>
                <a:noFill/>
              </a:ln>
              <a:solidFill>
                <a:srgbClr val="1A67E0"/>
              </a:solidFill>
              <a:effectLst/>
              <a:uLnTx/>
              <a:uFillTx/>
              <a:latin typeface="Calibri"/>
              <a:ea typeface="+mn-ea"/>
              <a:cs typeface="+mn-cs"/>
            </a:endParaRPr>
          </a:p>
          <a:p>
            <a:pPr marL="0" marR="0" lvl="0" indent="0" algn="l" defTabSz="457200" rtl="0" eaLnBrk="1" fontAlgn="auto" latinLnBrk="0" hangingPunct="1">
              <a:lnSpc>
                <a:spcPts val="3400"/>
              </a:lnSpc>
              <a:spcBef>
                <a:spcPts val="0"/>
              </a:spcBef>
              <a:spcAft>
                <a:spcPts val="0"/>
              </a:spcAft>
              <a:buClrTx/>
              <a:buSzTx/>
              <a:buFontTx/>
              <a:buNone/>
              <a:tabLst/>
              <a:defRPr/>
            </a:pPr>
            <a:endParaRPr kumimoji="0" lang="en-US" sz="6000" b="1" i="0" u="none" strike="noStrike" kern="1200" cap="none" spc="-140" normalizeH="0" baseline="0" noProof="0">
              <a:ln>
                <a:noFill/>
              </a:ln>
              <a:solidFill>
                <a:srgbClr val="1A67E0"/>
              </a:solidFill>
              <a:effectLst/>
              <a:uLnTx/>
              <a:uFillTx/>
              <a:latin typeface="Calibri"/>
              <a:ea typeface="+mn-ea"/>
              <a:cs typeface="+mn-cs"/>
            </a:endParaRPr>
          </a:p>
        </p:txBody>
      </p:sp>
    </p:spTree>
    <p:extLst>
      <p:ext uri="{BB962C8B-B14F-4D97-AF65-F5344CB8AC3E}">
        <p14:creationId xmlns:p14="http://schemas.microsoft.com/office/powerpoint/2010/main" val="202294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8C347CD9-2594-4E95-80EC-4EF5EE4DB3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82" b="91211" l="9827" r="89827">
                        <a14:foregroundMark x1="41850" y1="9026" x2="54335" y2="7245"/>
                        <a14:foregroundMark x1="55838" y1="3682" x2="55838" y2="3682"/>
                        <a14:foregroundMark x1="52139" y1="4869" x2="52139" y2="4869"/>
                        <a14:foregroundMark x1="51214" y1="5107" x2="51214" y2="5107"/>
                        <a14:foregroundMark x1="54682" y1="4038" x2="54682" y2="4038"/>
                        <a14:foregroundMark x1="40925" y1="7838" x2="40925" y2="7838"/>
                        <a14:foregroundMark x1="39422" y1="8789" x2="43468" y2="7720"/>
                        <a14:foregroundMark x1="33064" y1="35154" x2="32601" y2="41686"/>
                        <a14:foregroundMark x1="31676" y1="34086" x2="28555" y2="39905"/>
                        <a14:foregroundMark x1="29942" y1="34204" x2="27861" y2="40974"/>
                        <a14:foregroundMark x1="36647" y1="34679" x2="41156" y2="41805"/>
                        <a14:foregroundMark x1="37572" y1="39192" x2="37572" y2="42755"/>
                        <a14:foregroundMark x1="43468" y1="34679" x2="45665" y2="39905"/>
                        <a14:foregroundMark x1="42890" y1="41568" x2="46821" y2="41924"/>
                        <a14:foregroundMark x1="54104" y1="35392" x2="52254" y2="41924"/>
                        <a14:foregroundMark x1="55145" y1="34204" x2="58266" y2="42162"/>
                        <a14:foregroundMark x1="60925" y1="34798" x2="61965" y2="41924"/>
                        <a14:foregroundMark x1="61965" y1="34204" x2="68439" y2="42162"/>
                        <a14:foregroundMark x1="38150" y1="47031" x2="38613" y2="54157"/>
                        <a14:foregroundMark x1="43584" y1="46318" x2="45318" y2="51900"/>
                        <a14:foregroundMark x1="52370" y1="47150" x2="48671" y2="53682"/>
                        <a14:foregroundMark x1="57457" y1="46556" x2="63353" y2="46556"/>
                        <a14:foregroundMark x1="58844" y1="47625" x2="59769" y2="54394"/>
                        <a14:foregroundMark x1="64277" y1="46081" x2="70289" y2="46556"/>
                        <a14:foregroundMark x1="63931" y1="47150" x2="64277" y2="53682"/>
                        <a14:foregroundMark x1="71329" y1="46318" x2="71329" y2="52494"/>
                        <a14:foregroundMark x1="70867" y1="48219" x2="75376" y2="47743"/>
                        <a14:foregroundMark x1="75954" y1="91211" x2="78960" y2="90855"/>
                        <a14:foregroundMark x1="68555" y1="34798" x2="69133" y2="40380"/>
                      </a14:backgroundRemoval>
                    </a14:imgEffect>
                  </a14:imgLayer>
                </a14:imgProps>
              </a:ext>
              <a:ext uri="{28A0092B-C50C-407E-A947-70E740481C1C}">
                <a14:useLocalDpi xmlns:a14="http://schemas.microsoft.com/office/drawing/2010/main" val="0"/>
              </a:ext>
            </a:extLst>
          </a:blip>
          <a:stretch>
            <a:fillRect/>
          </a:stretch>
        </p:blipFill>
        <p:spPr>
          <a:xfrm>
            <a:off x="3106304" y="1465295"/>
            <a:ext cx="5629374" cy="5479690"/>
          </a:xfrm>
          <a:prstGeom prst="rect">
            <a:avLst/>
          </a:prstGeom>
        </p:spPr>
      </p:pic>
      <p:sp>
        <p:nvSpPr>
          <p:cNvPr id="5" name="TextBox 4"/>
          <p:cNvSpPr txBox="1"/>
          <p:nvPr/>
        </p:nvSpPr>
        <p:spPr>
          <a:xfrm>
            <a:off x="1010804" y="304799"/>
            <a:ext cx="990600" cy="1200329"/>
          </a:xfrm>
          <a:prstGeom prst="rect">
            <a:avLst/>
          </a:prstGeom>
          <a:solidFill>
            <a:srgbClr val="0066B3"/>
          </a:solidFill>
          <a:ln>
            <a:solidFill>
              <a:srgbClr val="0066B3"/>
            </a:solidFill>
          </a:ln>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P</a:t>
            </a:r>
            <a:endParaRPr kumimoji="0" lang="en-CA" sz="72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318505" y="292293"/>
            <a:ext cx="1091370" cy="1200329"/>
          </a:xfrm>
          <a:prstGeom prst="rect">
            <a:avLst/>
          </a:prstGeom>
          <a:solidFill>
            <a:srgbClr val="0066B3"/>
          </a:solidFill>
          <a:ln>
            <a:solidFill>
              <a:srgbClr val="0066B3"/>
            </a:solid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7200" b="1" i="0" u="none" strike="noStrike" cap="none" spc="0" normalizeH="0" baseline="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E</a:t>
            </a:r>
            <a:endParaRPr kumimoji="0" lang="en-CA" sz="7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endParaRPr>
          </a:p>
        </p:txBody>
      </p:sp>
      <p:sp>
        <p:nvSpPr>
          <p:cNvPr id="8" name="TextBox 7"/>
          <p:cNvSpPr txBox="1"/>
          <p:nvPr/>
        </p:nvSpPr>
        <p:spPr>
          <a:xfrm>
            <a:off x="3760005" y="304798"/>
            <a:ext cx="1058342" cy="1200329"/>
          </a:xfrm>
          <a:prstGeom prst="rect">
            <a:avLst/>
          </a:prstGeom>
          <a:solidFill>
            <a:srgbClr val="0066B3"/>
          </a:solidFill>
          <a:ln>
            <a:solidFill>
              <a:srgbClr val="0066B3"/>
            </a:solid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7200" b="1" i="0" u="none" strike="noStrike" cap="none" spc="0" normalizeH="0" baseline="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E</a:t>
            </a:r>
            <a:endParaRPr kumimoji="0" lang="en-CA" sz="7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endParaRPr>
          </a:p>
        </p:txBody>
      </p:sp>
      <p:sp>
        <p:nvSpPr>
          <p:cNvPr id="9" name="TextBox 8"/>
          <p:cNvSpPr txBox="1"/>
          <p:nvPr/>
        </p:nvSpPr>
        <p:spPr>
          <a:xfrm>
            <a:off x="5168476" y="292292"/>
            <a:ext cx="1058841" cy="1200329"/>
          </a:xfrm>
          <a:prstGeom prst="rect">
            <a:avLst/>
          </a:prstGeom>
          <a:solidFill>
            <a:srgbClr val="0066B3"/>
          </a:solidFill>
          <a:ln>
            <a:solidFill>
              <a:srgbClr val="0066B3"/>
            </a:solid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7200" b="1" i="0" u="none" strike="noStrike" cap="none" spc="0" normalizeH="0" baseline="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L</a:t>
            </a:r>
            <a:endParaRPr kumimoji="0" lang="en-CA" sz="7200" b="1" i="0" u="none" strike="noStrike" kern="1200" cap="none" spc="0" normalizeH="0" baseline="0" noProof="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endParaRPr>
          </a:p>
        </p:txBody>
      </p:sp>
      <p:sp>
        <p:nvSpPr>
          <p:cNvPr id="6" name="TextBox 5"/>
          <p:cNvSpPr txBox="1"/>
          <p:nvPr/>
        </p:nvSpPr>
        <p:spPr>
          <a:xfrm>
            <a:off x="6452431" y="372070"/>
            <a:ext cx="31487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a:ln>
                  <a:noFill/>
                </a:ln>
                <a:solidFill>
                  <a:prstClr val="black"/>
                </a:solidFill>
                <a:effectLst/>
                <a:uLnTx/>
                <a:uFillTx/>
                <a:latin typeface="Calibri"/>
                <a:ea typeface="+mn-ea"/>
                <a:cs typeface="+mn-cs"/>
              </a:rPr>
              <a:t>Town of Caledon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a:ln>
                  <a:noFill/>
                </a:ln>
                <a:solidFill>
                  <a:prstClr val="black"/>
                </a:solidFill>
                <a:effectLst/>
                <a:uLnTx/>
                <a:uFillTx/>
                <a:latin typeface="Calibri"/>
                <a:ea typeface="+mn-ea"/>
                <a:cs typeface="+mn-cs"/>
              </a:rPr>
              <a:t>City of Brampton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a:ln>
                  <a:noFill/>
                </a:ln>
                <a:solidFill>
                  <a:prstClr val="black"/>
                </a:solidFill>
                <a:effectLst/>
                <a:uLnTx/>
                <a:uFillTx/>
                <a:latin typeface="Calibri"/>
                <a:ea typeface="+mn-ea"/>
                <a:cs typeface="+mn-cs"/>
              </a:rPr>
              <a:t>City of Mississauga </a:t>
            </a:r>
            <a:endParaRPr kumimoji="0" lang="en-CA" sz="1800" b="1" i="0" u="none" strike="noStrike" kern="1200" cap="none" spc="100" normalizeH="0" baseline="0" noProof="0">
              <a:ln>
                <a:noFill/>
              </a:ln>
              <a:solidFill>
                <a:prstClr val="black"/>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C9A25F31-7DE9-4087-A350-AFA21077B2D3}"/>
              </a:ext>
            </a:extLst>
          </p:cNvPr>
          <p:cNvGrpSpPr/>
          <p:nvPr/>
        </p:nvGrpSpPr>
        <p:grpSpPr>
          <a:xfrm>
            <a:off x="8886533" y="4260247"/>
            <a:ext cx="1999372" cy="1803467"/>
            <a:chOff x="9109098" y="4343400"/>
            <a:chExt cx="1999372" cy="1803467"/>
          </a:xfrm>
        </p:grpSpPr>
        <p:sp>
          <p:nvSpPr>
            <p:cNvPr id="21" name="TextBox 20"/>
            <p:cNvSpPr txBox="1"/>
            <p:nvPr/>
          </p:nvSpPr>
          <p:spPr>
            <a:xfrm>
              <a:off x="9109098" y="5315870"/>
              <a:ext cx="19993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0" normalizeH="0" baseline="0" noProof="0">
                  <a:ln>
                    <a:noFill/>
                  </a:ln>
                  <a:solidFill>
                    <a:srgbClr val="0066B3"/>
                  </a:solidFill>
                  <a:effectLst/>
                  <a:uLnTx/>
                  <a:uFillTx/>
                  <a:latin typeface="Calibri"/>
                  <a:ea typeface="+mn-ea"/>
                  <a:cs typeface="+mn-cs"/>
                </a:rPr>
                <a:t>15 wells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(Municipal)</a:t>
              </a: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3" name="Picture 5" descr="Image result for water treatment plant silhouette clip art"/>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56" b="70222" l="9778" r="89778">
                          <a14:foregroundMark x1="48889" y1="66222" x2="55556" y2="70222"/>
                        </a14:backgroundRemoval>
                      </a14:imgEffect>
                    </a14:imgLayer>
                  </a14:imgProps>
                </a:ext>
                <a:ext uri="{28A0092B-C50C-407E-A947-70E740481C1C}">
                  <a14:useLocalDpi xmlns:a14="http://schemas.microsoft.com/office/drawing/2010/main" val="0"/>
                </a:ext>
              </a:extLst>
            </a:blip>
            <a:srcRect b="22298"/>
            <a:stretch/>
          </p:blipFill>
          <p:spPr bwMode="auto">
            <a:xfrm>
              <a:off x="9372600" y="4343400"/>
              <a:ext cx="1351226" cy="10499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AD8483D-1097-4B6B-8AF3-10C9E36BC5BC}"/>
              </a:ext>
            </a:extLst>
          </p:cNvPr>
          <p:cNvGrpSpPr/>
          <p:nvPr/>
        </p:nvGrpSpPr>
        <p:grpSpPr>
          <a:xfrm>
            <a:off x="1010804" y="3971385"/>
            <a:ext cx="4067936" cy="2329369"/>
            <a:chOff x="1010804" y="3971385"/>
            <a:chExt cx="4067936" cy="2329369"/>
          </a:xfrm>
        </p:grpSpPr>
        <p:pic>
          <p:nvPicPr>
            <p:cNvPr id="24"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1205425" y="3971385"/>
              <a:ext cx="1348429" cy="163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22EF0CFB-4E19-4F3C-8194-ADA280512058}"/>
                </a:ext>
              </a:extLst>
            </p:cNvPr>
            <p:cNvSpPr txBox="1"/>
            <p:nvPr/>
          </p:nvSpPr>
          <p:spPr>
            <a:xfrm>
              <a:off x="1010804" y="5161981"/>
              <a:ext cx="406793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spc="100">
                  <a:solidFill>
                    <a:srgbClr val="EEECE1">
                      <a:lumMod val="50000"/>
                    </a:srgbClr>
                  </a:solidFill>
                  <a:latin typeface="Calibri"/>
                </a:rPr>
                <a:t>3</a:t>
              </a:r>
              <a:r>
                <a:rPr kumimoji="0" lang="en-US" sz="2500" b="1" i="0" u="none" strike="noStrike" kern="1200" cap="none" spc="100" normalizeH="0" baseline="0" noProof="0">
                  <a:ln>
                    <a:noFill/>
                  </a:ln>
                  <a:solidFill>
                    <a:srgbClr val="EEECE1">
                      <a:lumMod val="50000"/>
                    </a:srgbClr>
                  </a:solidFill>
                  <a:effectLst/>
                  <a:uLnTx/>
                  <a:uFillTx/>
                  <a:latin typeface="Calibri"/>
                  <a:ea typeface="+mn-ea"/>
                  <a:cs typeface="+mn-cs"/>
                </a:rPr>
                <a:t> wastewater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00" normalizeH="0" baseline="0" noProof="0">
                  <a:ln>
                    <a:noFill/>
                  </a:ln>
                  <a:solidFill>
                    <a:srgbClr val="EEECE1">
                      <a:lumMod val="50000"/>
                    </a:srgbClr>
                  </a:solidFill>
                  <a:effectLst/>
                  <a:uLnTx/>
                  <a:uFillTx/>
                  <a:latin typeface="Calibri"/>
                  <a:ea typeface="+mn-ea"/>
                  <a:cs typeface="+mn-cs"/>
                </a:rPr>
                <a:t>treatment plants (WWTP)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GE Booth, Clarkson &amp; Inglewood</a:t>
              </a: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C4DF86AE-BE63-4058-8E27-E90B5B50A90C}"/>
              </a:ext>
            </a:extLst>
          </p:cNvPr>
          <p:cNvGrpSpPr/>
          <p:nvPr/>
        </p:nvGrpSpPr>
        <p:grpSpPr>
          <a:xfrm>
            <a:off x="7696200" y="1149154"/>
            <a:ext cx="4099762" cy="2476660"/>
            <a:chOff x="7790696" y="1033545"/>
            <a:chExt cx="4099762" cy="2476660"/>
          </a:xfrm>
        </p:grpSpPr>
        <p:pic>
          <p:nvPicPr>
            <p:cNvPr id="2051" name="Picture 3"/>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8">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Layer>
                  </a14:imgProps>
                </a:ext>
                <a:ext uri="{28A0092B-C50C-407E-A947-70E740481C1C}">
                  <a14:useLocalDpi xmlns:a14="http://schemas.microsoft.com/office/drawing/2010/main" val="0"/>
                </a:ext>
              </a:extLst>
            </a:blip>
            <a:srcRect/>
            <a:stretch>
              <a:fillRect/>
            </a:stretch>
          </p:blipFill>
          <p:spPr bwMode="auto">
            <a:xfrm>
              <a:off x="8881129" y="1033545"/>
              <a:ext cx="1918897" cy="19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E8C199B6-BFE5-4629-A307-60629CF96392}"/>
                </a:ext>
              </a:extLst>
            </p:cNvPr>
            <p:cNvSpPr txBox="1"/>
            <p:nvPr/>
          </p:nvSpPr>
          <p:spPr>
            <a:xfrm>
              <a:off x="7790696" y="2756152"/>
              <a:ext cx="4099762"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00" normalizeH="0" baseline="0" noProof="0">
                  <a:ln>
                    <a:noFill/>
                  </a:ln>
                  <a:solidFill>
                    <a:srgbClr val="0066B3"/>
                  </a:solidFill>
                  <a:effectLst/>
                  <a:uLnTx/>
                  <a:uFillTx/>
                  <a:latin typeface="Calibri"/>
                  <a:ea typeface="+mn-ea"/>
                  <a:cs typeface="+mn-cs"/>
                </a:rPr>
                <a:t>2 water treatment plants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Arthur P. Kennedy &amp; Lorne Park</a:t>
              </a: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3F9520F0-C967-4942-96A1-91A098A192BB}"/>
              </a:ext>
            </a:extLst>
          </p:cNvPr>
          <p:cNvGrpSpPr/>
          <p:nvPr/>
        </p:nvGrpSpPr>
        <p:grpSpPr>
          <a:xfrm>
            <a:off x="899029" y="1973533"/>
            <a:ext cx="2221316" cy="1858953"/>
            <a:chOff x="899029" y="1973533"/>
            <a:chExt cx="2221316" cy="1858953"/>
          </a:xfrm>
        </p:grpSpPr>
        <p:grpSp>
          <p:nvGrpSpPr>
            <p:cNvPr id="12" name="Group 11">
              <a:extLst>
                <a:ext uri="{FF2B5EF4-FFF2-40B4-BE49-F238E27FC236}">
                  <a16:creationId xmlns:a16="http://schemas.microsoft.com/office/drawing/2014/main" id="{FB9E2908-720C-4AF9-ACBE-BDFDF22518BA}"/>
                </a:ext>
              </a:extLst>
            </p:cNvPr>
            <p:cNvGrpSpPr/>
            <p:nvPr/>
          </p:nvGrpSpPr>
          <p:grpSpPr>
            <a:xfrm>
              <a:off x="899029" y="1973533"/>
              <a:ext cx="2209800" cy="1858953"/>
              <a:chOff x="899029" y="1973533"/>
              <a:chExt cx="2209800" cy="1858953"/>
            </a:xfrm>
          </p:grpSpPr>
          <p:sp>
            <p:nvSpPr>
              <p:cNvPr id="48" name="TextBox 47"/>
              <p:cNvSpPr txBox="1"/>
              <p:nvPr/>
            </p:nvSpPr>
            <p:spPr>
              <a:xfrm>
                <a:off x="972446" y="3078433"/>
                <a:ext cx="2060441"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00" normalizeH="0" baseline="0" noProof="0">
                    <a:ln>
                      <a:noFill/>
                    </a:ln>
                    <a:solidFill>
                      <a:srgbClr val="0066B3"/>
                    </a:solidFill>
                    <a:effectLst/>
                    <a:uLnTx/>
                    <a:uFillTx/>
                    <a:latin typeface="Calibri"/>
                    <a:ea typeface="+mn-ea"/>
                    <a:cs typeface="+mn-cs"/>
                  </a:rPr>
                  <a:t>1.51 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residents</a:t>
                </a: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group of people posing for a photo&#10;&#10;Description automatically generated">
                <a:extLst>
                  <a:ext uri="{FF2B5EF4-FFF2-40B4-BE49-F238E27FC236}">
                    <a16:creationId xmlns:a16="http://schemas.microsoft.com/office/drawing/2014/main" id="{61E67F0A-9145-41E4-9294-CDEF4CBAC71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99029" y="1973533"/>
                <a:ext cx="2209800" cy="1104900"/>
              </a:xfrm>
              <a:prstGeom prst="rect">
                <a:avLst/>
              </a:prstGeom>
            </p:spPr>
          </p:pic>
        </p:grpSp>
        <p:sp>
          <p:nvSpPr>
            <p:cNvPr id="11" name="TextBox 10">
              <a:extLst>
                <a:ext uri="{FF2B5EF4-FFF2-40B4-BE49-F238E27FC236}">
                  <a16:creationId xmlns:a16="http://schemas.microsoft.com/office/drawing/2014/main" id="{824DC466-A082-46AB-81D3-27155F4B3814}"/>
                </a:ext>
              </a:extLst>
            </p:cNvPr>
            <p:cNvSpPr txBox="1"/>
            <p:nvPr/>
          </p:nvSpPr>
          <p:spPr>
            <a:xfrm>
              <a:off x="910545" y="2939534"/>
              <a:ext cx="22098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600" b="0" i="0" u="none" strike="noStrike" kern="1200" cap="none" spc="0" normalizeH="0" baseline="0" noProof="0">
                  <a:ln>
                    <a:noFill/>
                  </a:ln>
                  <a:solidFill>
                    <a:prstClr val="black"/>
                  </a:solidFill>
                  <a:effectLst/>
                  <a:uLnTx/>
                  <a:uFillTx/>
                  <a:latin typeface="Calibri"/>
                  <a:ea typeface="+mn-ea"/>
                  <a:cs typeface="+mn-cs"/>
                  <a:hlinkClick r:id="rId11" tooltip="http://www.allwhitebackground.com/people.html"/>
                </a:rPr>
                <a:t>This Photo</a:t>
              </a:r>
              <a:r>
                <a:rPr kumimoji="0" lang="en-CA" sz="6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CA" sz="600" b="0" i="0" u="none" strike="noStrike" kern="1200" cap="none" spc="0" normalizeH="0" baseline="0" noProof="0">
                  <a:ln>
                    <a:noFill/>
                  </a:ln>
                  <a:solidFill>
                    <a:prstClr val="black"/>
                  </a:solidFill>
                  <a:effectLst/>
                  <a:uLnTx/>
                  <a:uFillTx/>
                  <a:latin typeface="Calibri"/>
                  <a:ea typeface="+mn-ea"/>
                  <a:cs typeface="+mn-cs"/>
                  <a:hlinkClick r:id="rId12" tooltip="https://creativecommons.org/licenses/by-nc/3.0/"/>
                </a:rPr>
                <a:t>CC BY-NC</a:t>
              </a:r>
              <a:endParaRPr kumimoji="0" lang="en-CA" sz="6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5146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7F265E-E490-4390-BC51-783308FB8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159" y="0"/>
            <a:ext cx="9906000" cy="6858000"/>
          </a:xfrm>
          <a:prstGeom prst="rect">
            <a:avLst/>
          </a:prstGeom>
        </p:spPr>
      </p:pic>
      <p:sp>
        <p:nvSpPr>
          <p:cNvPr id="7" name="TextBox 6">
            <a:extLst>
              <a:ext uri="{FF2B5EF4-FFF2-40B4-BE49-F238E27FC236}">
                <a16:creationId xmlns:a16="http://schemas.microsoft.com/office/drawing/2014/main" id="{7803B1E8-E7F1-4825-BB83-1475BDF4A498}"/>
              </a:ext>
            </a:extLst>
          </p:cNvPr>
          <p:cNvSpPr txBox="1"/>
          <p:nvPr/>
        </p:nvSpPr>
        <p:spPr>
          <a:xfrm>
            <a:off x="6934200" y="1524000"/>
            <a:ext cx="1219201"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F552D45-F480-4464-A2E8-F8F6F1F6918E}"/>
              </a:ext>
            </a:extLst>
          </p:cNvPr>
          <p:cNvSpPr txBox="1"/>
          <p:nvPr/>
        </p:nvSpPr>
        <p:spPr>
          <a:xfrm>
            <a:off x="3200400" y="3657600"/>
            <a:ext cx="1066801"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E4EAAADB-074D-4714-AFA1-EB5F92780372}"/>
              </a:ext>
            </a:extLst>
          </p:cNvPr>
          <p:cNvSpPr txBox="1"/>
          <p:nvPr/>
        </p:nvSpPr>
        <p:spPr>
          <a:xfrm>
            <a:off x="2667000" y="2286000"/>
            <a:ext cx="1295401"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0F788F8-D56E-4F05-8214-73DA175D9009}"/>
              </a:ext>
            </a:extLst>
          </p:cNvPr>
          <p:cNvSpPr txBox="1"/>
          <p:nvPr/>
        </p:nvSpPr>
        <p:spPr>
          <a:xfrm>
            <a:off x="4572000" y="652046"/>
            <a:ext cx="1371600"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2975E066-A892-46BF-9983-AD9C12389EDB}"/>
              </a:ext>
            </a:extLst>
          </p:cNvPr>
          <p:cNvSpPr txBox="1"/>
          <p:nvPr/>
        </p:nvSpPr>
        <p:spPr>
          <a:xfrm>
            <a:off x="9448800" y="482769"/>
            <a:ext cx="533400"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42C29D1-11A3-4BDA-B892-313958F41DD9}"/>
              </a:ext>
            </a:extLst>
          </p:cNvPr>
          <p:cNvSpPr txBox="1"/>
          <p:nvPr/>
        </p:nvSpPr>
        <p:spPr>
          <a:xfrm>
            <a:off x="5715000" y="4495800"/>
            <a:ext cx="1295401" cy="338554"/>
          </a:xfrm>
          <a:prstGeom prst="rect">
            <a:avLst/>
          </a:prstGeom>
          <a:solidFill>
            <a:schemeClr val="tx1">
              <a:lumMod val="75000"/>
              <a:lumOff val="2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61C02973-AB32-42AA-B754-56C831818EA0}"/>
              </a:ext>
            </a:extLst>
          </p:cNvPr>
          <p:cNvSpPr txBox="1"/>
          <p:nvPr/>
        </p:nvSpPr>
        <p:spPr>
          <a:xfrm>
            <a:off x="4413614" y="3176826"/>
            <a:ext cx="4958986"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solidFill>
                <a:effectLst/>
                <a:uLnTx/>
                <a:uFillTx/>
                <a:latin typeface="Calibri"/>
                <a:ea typeface="+mn-ea"/>
                <a:cs typeface="+mn-cs"/>
              </a:rPr>
              <a:t>THE WATER CYCLE</a:t>
            </a:r>
            <a:endParaRPr kumimoji="0" lang="en-CA" sz="5000" b="1"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74B1851-BA55-4181-92A9-404235F6D937}"/>
              </a:ext>
            </a:extLst>
          </p:cNvPr>
          <p:cNvSpPr txBox="1"/>
          <p:nvPr/>
        </p:nvSpPr>
        <p:spPr>
          <a:xfrm>
            <a:off x="9463668" y="466774"/>
            <a:ext cx="503664"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Sun</a:t>
            </a: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60D890C-39C9-43D5-8D62-C1B425A4ECF3}"/>
              </a:ext>
            </a:extLst>
          </p:cNvPr>
          <p:cNvSpPr txBox="1"/>
          <p:nvPr/>
        </p:nvSpPr>
        <p:spPr>
          <a:xfrm>
            <a:off x="5714568" y="4495800"/>
            <a:ext cx="126515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Lake Ontario</a:t>
            </a: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7E6047F-FA30-46D3-BC37-15431BB4408B}"/>
              </a:ext>
            </a:extLst>
          </p:cNvPr>
          <p:cNvSpPr txBox="1"/>
          <p:nvPr/>
        </p:nvSpPr>
        <p:spPr>
          <a:xfrm>
            <a:off x="2667000" y="2286000"/>
            <a:ext cx="127329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Precipitation</a:t>
            </a: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69EC2152-CCE1-4846-B992-96E8AD005EDA}"/>
              </a:ext>
            </a:extLst>
          </p:cNvPr>
          <p:cNvSpPr txBox="1"/>
          <p:nvPr/>
        </p:nvSpPr>
        <p:spPr>
          <a:xfrm>
            <a:off x="4577325" y="660305"/>
            <a:ext cx="13609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Condensation</a:t>
            </a: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AF25876-B8AE-4556-A23A-634CEBB226FD}"/>
              </a:ext>
            </a:extLst>
          </p:cNvPr>
          <p:cNvSpPr txBox="1"/>
          <p:nvPr/>
        </p:nvSpPr>
        <p:spPr>
          <a:xfrm>
            <a:off x="6947942" y="1524000"/>
            <a:ext cx="12054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Evaporation</a:t>
            </a: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82C5ED5-9F7A-48DE-81A0-23E7B2ACC680}"/>
              </a:ext>
            </a:extLst>
          </p:cNvPr>
          <p:cNvSpPr txBox="1"/>
          <p:nvPr/>
        </p:nvSpPr>
        <p:spPr>
          <a:xfrm>
            <a:off x="3320638" y="3645725"/>
            <a:ext cx="76335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Runoff</a:t>
            </a:r>
            <a:endParaRPr kumimoji="0" lang="en-CA" sz="16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46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7" name="Group 16"/>
          <p:cNvGrpSpPr/>
          <p:nvPr/>
        </p:nvGrpSpPr>
        <p:grpSpPr>
          <a:xfrm>
            <a:off x="2898542" y="330348"/>
            <a:ext cx="6394914" cy="2133600"/>
            <a:chOff x="1374543" y="838200"/>
            <a:chExt cx="6394914" cy="2133600"/>
          </a:xfrm>
        </p:grpSpPr>
        <p:sp>
          <p:nvSpPr>
            <p:cNvPr id="4" name="Rectangle 3"/>
            <p:cNvSpPr>
              <a:spLocks noChangeAspect="1"/>
            </p:cNvSpPr>
            <p:nvPr/>
          </p:nvSpPr>
          <p:spPr>
            <a:xfrm>
              <a:off x="1374543" y="838200"/>
              <a:ext cx="6394914" cy="2133600"/>
            </a:xfrm>
            <a:prstGeom prst="rect">
              <a:avLst/>
            </a:prstGeom>
            <a:solidFill>
              <a:schemeClr val="tx1">
                <a:lumMod val="85000"/>
                <a:lumOff val="15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p:cNvGrpSpPr/>
            <p:nvPr/>
          </p:nvGrpSpPr>
          <p:grpSpPr>
            <a:xfrm>
              <a:off x="1603143" y="933125"/>
              <a:ext cx="5937714" cy="1962475"/>
              <a:chOff x="1905000" y="949577"/>
              <a:chExt cx="5937714" cy="1962475"/>
            </a:xfrm>
          </p:grpSpPr>
          <p:pic>
            <p:nvPicPr>
              <p:cNvPr id="11"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949577"/>
                <a:ext cx="1089332" cy="19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3053677" y="949577"/>
                <a:ext cx="4789037" cy="1962475"/>
                <a:chOff x="3053677" y="949577"/>
                <a:chExt cx="4789037" cy="1962475"/>
              </a:xfrm>
            </p:grpSpPr>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087" y="949577"/>
                  <a:ext cx="1676627" cy="19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3053677" y="955614"/>
                  <a:ext cx="3036646" cy="1950402"/>
                  <a:chOff x="2819400" y="955614"/>
                  <a:chExt cx="3036646" cy="1950402"/>
                </a:xfrm>
              </p:grpSpPr>
              <p:pic>
                <p:nvPicPr>
                  <p:cNvPr id="12" name="Picture 31" descr="glass_of_water"/>
                  <p:cNvPicPr>
                    <a:picLocks noChangeAspect="1" noChangeArrowheads="1"/>
                  </p:cNvPicPr>
                  <p:nvPr/>
                </p:nvPicPr>
                <p:blipFill rotWithShape="1">
                  <a:blip r:embed="rId5">
                    <a:extLst>
                      <a:ext uri="{28A0092B-C50C-407E-A947-70E740481C1C}">
                        <a14:useLocalDpi xmlns:a14="http://schemas.microsoft.com/office/drawing/2010/main" val="0"/>
                      </a:ext>
                    </a:extLst>
                  </a:blip>
                  <a:srcRect l="25762" t="3588" r="3371" b="3631"/>
                  <a:stretch/>
                </p:blipFill>
                <p:spPr bwMode="auto">
                  <a:xfrm>
                    <a:off x="2819400" y="955614"/>
                    <a:ext cx="1454761" cy="195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653" r="14591"/>
                  <a:stretch/>
                </p:blipFill>
                <p:spPr bwMode="auto">
                  <a:xfrm>
                    <a:off x="4343400" y="955615"/>
                    <a:ext cx="1512646" cy="194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grpSp>
        <p:nvGrpSpPr>
          <p:cNvPr id="8" name="Group 7"/>
          <p:cNvGrpSpPr>
            <a:grpSpLocks noChangeAspect="1"/>
          </p:cNvGrpSpPr>
          <p:nvPr/>
        </p:nvGrpSpPr>
        <p:grpSpPr>
          <a:xfrm>
            <a:off x="4123374" y="4139776"/>
            <a:ext cx="3784190" cy="2547010"/>
            <a:chOff x="1676400" y="4114800"/>
            <a:chExt cx="4017043" cy="2703736"/>
          </a:xfrm>
        </p:grpSpPr>
        <p:sp>
          <p:nvSpPr>
            <p:cNvPr id="5" name="Oval 4"/>
            <p:cNvSpPr/>
            <p:nvPr/>
          </p:nvSpPr>
          <p:spPr>
            <a:xfrm>
              <a:off x="1676400" y="4114800"/>
              <a:ext cx="4017043" cy="2703736"/>
            </a:xfrm>
            <a:prstGeom prst="ellipse">
              <a:avLst/>
            </a:prstGeom>
            <a:solidFill>
              <a:schemeClr val="tx1">
                <a:lumMod val="85000"/>
                <a:lumOff val="15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 descr="C:\Users\69395\AppData\Local\Microsoft\Windows\Temporary Internet Files\Content.IE5\NLPRJ8IH\iStock_000077345999_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7448" y="4218242"/>
              <a:ext cx="3754946" cy="24968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8" name="Bent Arrow 17"/>
          <p:cNvSpPr/>
          <p:nvPr/>
        </p:nvSpPr>
        <p:spPr>
          <a:xfrm rot="5400000">
            <a:off x="9219651" y="940434"/>
            <a:ext cx="1695911" cy="1186645"/>
          </a:xfrm>
          <a:prstGeom prst="bentArrow">
            <a:avLst/>
          </a:prstGeom>
          <a:solidFill>
            <a:srgbClr val="733F0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a:ln>
                <a:noFill/>
              </a:ln>
              <a:solidFill>
                <a:prstClr val="white"/>
              </a:solidFill>
              <a:effectLst/>
              <a:uLnTx/>
              <a:uFillTx/>
              <a:latin typeface="Calibri"/>
              <a:ea typeface="+mn-ea"/>
              <a:cs typeface="+mn-cs"/>
            </a:endParaRPr>
          </a:p>
        </p:txBody>
      </p:sp>
      <p:sp>
        <p:nvSpPr>
          <p:cNvPr id="20" name="Bent Arrow 19"/>
          <p:cNvSpPr/>
          <p:nvPr/>
        </p:nvSpPr>
        <p:spPr>
          <a:xfrm>
            <a:off x="1443439" y="609600"/>
            <a:ext cx="1226503" cy="1732543"/>
          </a:xfrm>
          <a:prstGeom prst="bentArrow">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a:ln>
                <a:noFill/>
              </a:ln>
              <a:solidFill>
                <a:prstClr val="white"/>
              </a:solidFill>
              <a:effectLst/>
              <a:uLnTx/>
              <a:uFillTx/>
              <a:latin typeface="Calibri"/>
              <a:ea typeface="+mn-ea"/>
              <a:cs typeface="+mn-cs"/>
            </a:endParaRPr>
          </a:p>
        </p:txBody>
      </p:sp>
      <p:sp>
        <p:nvSpPr>
          <p:cNvPr id="22" name="Bent Arrow 21"/>
          <p:cNvSpPr/>
          <p:nvPr/>
        </p:nvSpPr>
        <p:spPr>
          <a:xfrm rot="16200000">
            <a:off x="1965963" y="4454028"/>
            <a:ext cx="1197452" cy="1881026"/>
          </a:xfrm>
          <a:prstGeom prst="bentArrow">
            <a:avLst/>
          </a:prstGeom>
          <a:solidFill>
            <a:schemeClr val="bg2">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a:ln>
                <a:noFill/>
              </a:ln>
              <a:solidFill>
                <a:prstClr val="white"/>
              </a:solidFill>
              <a:effectLst/>
              <a:uLnTx/>
              <a:uFillTx/>
              <a:latin typeface="Calibri"/>
              <a:ea typeface="+mn-ea"/>
              <a:cs typeface="+mn-cs"/>
            </a:endParaRPr>
          </a:p>
        </p:txBody>
      </p:sp>
      <p:sp>
        <p:nvSpPr>
          <p:cNvPr id="29" name="Bent Arrow 28"/>
          <p:cNvSpPr/>
          <p:nvPr/>
        </p:nvSpPr>
        <p:spPr>
          <a:xfrm rot="10800000">
            <a:off x="8210561" y="4795814"/>
            <a:ext cx="1857046" cy="1197450"/>
          </a:xfrm>
          <a:prstGeom prst="bentArrow">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921411" y="2342143"/>
            <a:ext cx="6041122" cy="1938992"/>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0541" cmpd="sng">
                  <a:solidFill>
                    <a:prstClr val="black"/>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HUMAN WATER CYCLE</a:t>
            </a:r>
          </a:p>
        </p:txBody>
      </p:sp>
      <p:grpSp>
        <p:nvGrpSpPr>
          <p:cNvPr id="2" name="Group 1">
            <a:extLst>
              <a:ext uri="{FF2B5EF4-FFF2-40B4-BE49-F238E27FC236}">
                <a16:creationId xmlns:a16="http://schemas.microsoft.com/office/drawing/2014/main" id="{A5837C1F-952B-4B28-88B4-EC2A6B8AA7E9}"/>
              </a:ext>
            </a:extLst>
          </p:cNvPr>
          <p:cNvGrpSpPr/>
          <p:nvPr/>
        </p:nvGrpSpPr>
        <p:grpSpPr>
          <a:xfrm>
            <a:off x="100337" y="2375139"/>
            <a:ext cx="3902741" cy="2259715"/>
            <a:chOff x="241762" y="2556846"/>
            <a:chExt cx="3509959" cy="2026533"/>
          </a:xfrm>
        </p:grpSpPr>
        <p:pic>
          <p:nvPicPr>
            <p:cNvPr id="23" name="Picture 3">
              <a:extLst>
                <a:ext uri="{FF2B5EF4-FFF2-40B4-BE49-F238E27FC236}">
                  <a16:creationId xmlns:a16="http://schemas.microsoft.com/office/drawing/2014/main" id="{57654ACD-D60C-4E97-BDE4-410310E75C4A}"/>
                </a:ext>
              </a:extLst>
            </p:cNvPr>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Layer>
                  </a14:imgProps>
                </a:ext>
                <a:ext uri="{28A0092B-C50C-407E-A947-70E740481C1C}">
                  <a14:useLocalDpi xmlns:a14="http://schemas.microsoft.com/office/drawing/2010/main" val="0"/>
                </a:ext>
              </a:extLst>
            </a:blip>
            <a:srcRect/>
            <a:stretch>
              <a:fillRect/>
            </a:stretch>
          </p:blipFill>
          <p:spPr bwMode="auto">
            <a:xfrm>
              <a:off x="838777" y="2556846"/>
              <a:ext cx="1918897" cy="19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a:extLst>
                <a:ext uri="{FF2B5EF4-FFF2-40B4-BE49-F238E27FC236}">
                  <a16:creationId xmlns:a16="http://schemas.microsoft.com/office/drawing/2014/main" id="{A2CB63CC-ABA1-4C4B-BACF-344F326F0947}"/>
                </a:ext>
              </a:extLst>
            </p:cNvPr>
            <p:cNvSpPr txBox="1"/>
            <p:nvPr/>
          </p:nvSpPr>
          <p:spPr>
            <a:xfrm>
              <a:off x="241762" y="4196956"/>
              <a:ext cx="3509959" cy="386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00" normalizeH="0" baseline="0" noProof="0">
                  <a:ln>
                    <a:noFill/>
                  </a:ln>
                  <a:solidFill>
                    <a:srgbClr val="0066B3"/>
                  </a:solidFill>
                  <a:effectLst/>
                  <a:uLnTx/>
                  <a:uFillTx/>
                  <a:latin typeface="Calibri"/>
                  <a:ea typeface="+mn-ea"/>
                  <a:cs typeface="+mn-cs"/>
                </a:rPr>
                <a:t>Water Treatment Plant</a:t>
              </a:r>
            </a:p>
          </p:txBody>
        </p:sp>
      </p:grpSp>
      <p:grpSp>
        <p:nvGrpSpPr>
          <p:cNvPr id="31" name="Group 30">
            <a:extLst>
              <a:ext uri="{FF2B5EF4-FFF2-40B4-BE49-F238E27FC236}">
                <a16:creationId xmlns:a16="http://schemas.microsoft.com/office/drawing/2014/main" id="{1617E688-3DBB-4DE5-AD3A-A9934BAF2860}"/>
              </a:ext>
            </a:extLst>
          </p:cNvPr>
          <p:cNvGrpSpPr/>
          <p:nvPr/>
        </p:nvGrpSpPr>
        <p:grpSpPr>
          <a:xfrm>
            <a:off x="7514906" y="2241010"/>
            <a:ext cx="5105400" cy="2444664"/>
            <a:chOff x="7467600" y="2176313"/>
            <a:chExt cx="5105400" cy="2444664"/>
          </a:xfrm>
        </p:grpSpPr>
        <p:pic>
          <p:nvPicPr>
            <p:cNvPr id="32" name="Picture 3">
              <a:extLst>
                <a:ext uri="{FF2B5EF4-FFF2-40B4-BE49-F238E27FC236}">
                  <a16:creationId xmlns:a16="http://schemas.microsoft.com/office/drawing/2014/main" id="{FA642B8B-A5A2-4A21-BE2B-20670C5F32DA}"/>
                </a:ext>
              </a:extLst>
            </p:cNvPr>
            <p:cNvPicPr>
              <a:picLocks noChangeAspect="1" noChangeArrowheads="1"/>
            </p:cNvPicPr>
            <p:nvPr/>
          </p:nvPicPr>
          <p:blipFill>
            <a:blip r:embed="rId10">
              <a:extLst>
                <a:ext uri="{BEBA8EAE-BF5A-486C-A8C5-ECC9F3942E4B}">
                  <a14:imgProps xmlns:a14="http://schemas.microsoft.com/office/drawing/2010/main">
                    <a14:imgLayer r:embed="rId9">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9226991" y="2176313"/>
              <a:ext cx="1953555" cy="236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B41F5ADA-2626-4440-9C0D-C17B37565145}"/>
                </a:ext>
              </a:extLst>
            </p:cNvPr>
            <p:cNvSpPr txBox="1"/>
            <p:nvPr/>
          </p:nvSpPr>
          <p:spPr>
            <a:xfrm>
              <a:off x="7467600" y="4190090"/>
              <a:ext cx="5105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00" normalizeH="0" baseline="0" noProof="0">
                  <a:ln>
                    <a:noFill/>
                  </a:ln>
                  <a:solidFill>
                    <a:srgbClr val="EEECE1">
                      <a:lumMod val="50000"/>
                    </a:srgbClr>
                  </a:solidFill>
                  <a:effectLst/>
                  <a:uLnTx/>
                  <a:uFillTx/>
                  <a:latin typeface="Calibri"/>
                  <a:ea typeface="+mn-ea"/>
                  <a:cs typeface="+mn-cs"/>
                </a:rPr>
                <a:t>Wastewater Treatment Plant</a:t>
              </a:r>
            </a:p>
          </p:txBody>
        </p:sp>
      </p:grpSp>
    </p:spTree>
    <p:extLst>
      <p:ext uri="{BB962C8B-B14F-4D97-AF65-F5344CB8AC3E}">
        <p14:creationId xmlns:p14="http://schemas.microsoft.com/office/powerpoint/2010/main" val="27659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9"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267909" y="2023110"/>
            <a:ext cx="2469624" cy="2846070"/>
          </a:xfrm>
        </p:spPr>
        <p:txBody>
          <a:bodyPr vert="horz" lIns="91440" tIns="45720" rIns="91440" bIns="45720" rtlCol="0" anchor="ctr">
            <a:normAutofit/>
          </a:bodyPr>
          <a:lstStyle/>
          <a:p>
            <a:pPr defTabSz="914400">
              <a:lnSpc>
                <a:spcPct val="90000"/>
              </a:lnSpc>
            </a:pPr>
            <a:r>
              <a:rPr lang="en-US">
                <a:solidFill>
                  <a:schemeClr val="tx1"/>
                </a:solidFill>
              </a:rPr>
              <a:t>Peel’s wastewater treatment plants</a:t>
            </a:r>
            <a:endParaRPr lang="en-US" sz="3700" kern="1200">
              <a:solidFill>
                <a:schemeClr val="tx1"/>
              </a:solidFill>
            </a:endParaRPr>
          </a:p>
        </p:txBody>
      </p:sp>
      <p:sp>
        <p:nvSpPr>
          <p:cNvPr id="33" name="Rectangle 3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Online Media 2" title="How  the Region of Peel cleans your wastewater">
            <a:hlinkClick r:id="" action="ppaction://media"/>
            <a:extLst>
              <a:ext uri="{FF2B5EF4-FFF2-40B4-BE49-F238E27FC236}">
                <a16:creationId xmlns:a16="http://schemas.microsoft.com/office/drawing/2014/main" id="{C1700725-342B-4EC3-846F-8207092860E6}"/>
              </a:ext>
            </a:extLst>
          </p:cNvPr>
          <p:cNvPicPr>
            <a:picLocks noRot="1" noChangeAspect="1"/>
          </p:cNvPicPr>
          <p:nvPr>
            <a:videoFile r:link="rId1"/>
          </p:nvPr>
        </p:nvPicPr>
        <p:blipFill>
          <a:blip r:embed="rId4"/>
          <a:stretch>
            <a:fillRect/>
          </a:stretch>
        </p:blipFill>
        <p:spPr>
          <a:xfrm>
            <a:off x="410331" y="1209801"/>
            <a:ext cx="7854446" cy="4437762"/>
          </a:xfrm>
          <a:prstGeom prst="rect">
            <a:avLst/>
          </a:prstGeom>
        </p:spPr>
      </p:pic>
    </p:spTree>
    <p:extLst>
      <p:ext uri="{BB962C8B-B14F-4D97-AF65-F5344CB8AC3E}">
        <p14:creationId xmlns:p14="http://schemas.microsoft.com/office/powerpoint/2010/main" val="24860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picture containing sky, outdoor, building, road&#10;&#10;Description automatically generated">
            <a:extLst>
              <a:ext uri="{FF2B5EF4-FFF2-40B4-BE49-F238E27FC236}">
                <a16:creationId xmlns:a16="http://schemas.microsoft.com/office/drawing/2014/main" id="{B6CA24EB-CFFE-42F7-8097-F5CF493CE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02" y="947737"/>
            <a:ext cx="3657600" cy="2347914"/>
          </a:xfrm>
          <a:prstGeom prst="rect">
            <a:avLst/>
          </a:prstGeom>
        </p:spPr>
      </p:pic>
      <p:pic>
        <p:nvPicPr>
          <p:cNvPr id="20" name="Picture 19" descr="A city next to a body of water&#10;&#10;Description automatically generated with low confidence">
            <a:extLst>
              <a:ext uri="{FF2B5EF4-FFF2-40B4-BE49-F238E27FC236}">
                <a16:creationId xmlns:a16="http://schemas.microsoft.com/office/drawing/2014/main" id="{6B869B5E-122F-4298-984E-B759C327F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947737"/>
            <a:ext cx="3657600" cy="2347914"/>
          </a:xfrm>
          <a:prstGeom prst="rect">
            <a:avLst/>
          </a:prstGeom>
        </p:spPr>
      </p:pic>
      <p:pic>
        <p:nvPicPr>
          <p:cNvPr id="23" name="Picture 22" descr="A picture containing grass, outdoor, road, several&#10;&#10;Description automatically generated">
            <a:extLst>
              <a:ext uri="{FF2B5EF4-FFF2-40B4-BE49-F238E27FC236}">
                <a16:creationId xmlns:a16="http://schemas.microsoft.com/office/drawing/2014/main" id="{2CBDC138-477D-4A0E-865A-0EB6A38EF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42" y="947737"/>
            <a:ext cx="3664858" cy="2405063"/>
          </a:xfrm>
          <a:prstGeom prst="rect">
            <a:avLst/>
          </a:prstGeom>
        </p:spPr>
      </p:pic>
      <p:sp>
        <p:nvSpPr>
          <p:cNvPr id="25" name="TextBox 24">
            <a:extLst>
              <a:ext uri="{FF2B5EF4-FFF2-40B4-BE49-F238E27FC236}">
                <a16:creationId xmlns:a16="http://schemas.microsoft.com/office/drawing/2014/main" id="{2C77C41F-8013-46FA-90E2-D3E2B27310AE}"/>
              </a:ext>
            </a:extLst>
          </p:cNvPr>
          <p:cNvSpPr txBox="1"/>
          <p:nvPr/>
        </p:nvSpPr>
        <p:spPr>
          <a:xfrm>
            <a:off x="246742" y="3429000"/>
            <a:ext cx="3664858" cy="2862322"/>
          </a:xfrm>
          <a:prstGeom prst="rect">
            <a:avLst/>
          </a:prstGeom>
          <a:noFill/>
        </p:spPr>
        <p:txBody>
          <a:bodyPr wrap="square" rtlCol="0">
            <a:spAutoFit/>
          </a:bodyPr>
          <a:lstStyle/>
          <a:p>
            <a:r>
              <a:rPr lang="en-US">
                <a:latin typeface="+mj-lt"/>
              </a:rPr>
              <a:t>Clarkson WWTP</a:t>
            </a:r>
          </a:p>
          <a:p>
            <a:endParaRPr lang="en-US">
              <a:latin typeface="+mj-lt"/>
            </a:endParaRPr>
          </a:p>
          <a:p>
            <a:pPr marL="285750" indent="-285750">
              <a:buFont typeface="Arial" panose="020B0604020202020204" pitchFamily="34" charset="0"/>
              <a:buChar char="•"/>
            </a:pPr>
            <a:r>
              <a:rPr lang="en-CA" b="0" i="0">
                <a:effectLst/>
                <a:latin typeface="+mj-lt"/>
              </a:rPr>
              <a:t>Processes the wastewater from homes and businesses on the west side of Brampton and Mississauga.</a:t>
            </a:r>
          </a:p>
          <a:p>
            <a:pPr marL="285750" indent="-285750">
              <a:buFont typeface="Arial" panose="020B0604020202020204" pitchFamily="34" charset="0"/>
              <a:buChar char="•"/>
            </a:pPr>
            <a:r>
              <a:rPr lang="en-CA">
                <a:latin typeface="+mj-lt"/>
              </a:rPr>
              <a:t>Treated 86 billion litres of wastewater in 2020 (that’s equivalent to the volume of one Roger’s Centre every week)</a:t>
            </a:r>
            <a:endParaRPr lang="en-CA" b="0" i="0">
              <a:effectLst/>
              <a:latin typeface="+mj-lt"/>
            </a:endParaRPr>
          </a:p>
        </p:txBody>
      </p:sp>
      <p:sp>
        <p:nvSpPr>
          <p:cNvPr id="29" name="TextBox 28">
            <a:extLst>
              <a:ext uri="{FF2B5EF4-FFF2-40B4-BE49-F238E27FC236}">
                <a16:creationId xmlns:a16="http://schemas.microsoft.com/office/drawing/2014/main" id="{B493C428-8E93-497F-B6E3-FF8D28812952}"/>
              </a:ext>
            </a:extLst>
          </p:cNvPr>
          <p:cNvSpPr txBox="1"/>
          <p:nvPr/>
        </p:nvSpPr>
        <p:spPr>
          <a:xfrm>
            <a:off x="4343400" y="3429000"/>
            <a:ext cx="3664858" cy="3416320"/>
          </a:xfrm>
          <a:prstGeom prst="rect">
            <a:avLst/>
          </a:prstGeom>
          <a:noFill/>
        </p:spPr>
        <p:txBody>
          <a:bodyPr wrap="square" rtlCol="0">
            <a:spAutoFit/>
          </a:bodyPr>
          <a:lstStyle/>
          <a:p>
            <a:r>
              <a:rPr lang="en-US">
                <a:latin typeface="+mj-lt"/>
              </a:rPr>
              <a:t>G.E. Booth WWTP</a:t>
            </a:r>
          </a:p>
          <a:p>
            <a:endParaRPr lang="en-US">
              <a:latin typeface="+mj-lt"/>
            </a:endParaRPr>
          </a:p>
          <a:p>
            <a:pPr marL="285750" indent="-285750">
              <a:buFont typeface="Arial" panose="020B0604020202020204" pitchFamily="34" charset="0"/>
              <a:buChar char="•"/>
            </a:pPr>
            <a:r>
              <a:rPr lang="en-CA" b="0" i="0">
                <a:effectLst/>
                <a:latin typeface="+mj-lt"/>
              </a:rPr>
              <a:t>Processes the wastewater from homes and businesses in Bolton, Caledon East, and the east side of Brampton and Mississauga, as well as some areas of York Region and the City of Toronto.</a:t>
            </a:r>
          </a:p>
          <a:p>
            <a:pPr marL="285750" indent="-285750">
              <a:buFont typeface="Arial" panose="020B0604020202020204" pitchFamily="34" charset="0"/>
              <a:buChar char="•"/>
            </a:pPr>
            <a:r>
              <a:rPr lang="en-US">
                <a:latin typeface="+mj-lt"/>
              </a:rPr>
              <a:t>Treated 163 billion </a:t>
            </a:r>
            <a:r>
              <a:rPr lang="en-US" err="1">
                <a:latin typeface="+mj-lt"/>
              </a:rPr>
              <a:t>litres</a:t>
            </a:r>
            <a:r>
              <a:rPr lang="en-US">
                <a:latin typeface="+mj-lt"/>
              </a:rPr>
              <a:t> of </a:t>
            </a:r>
            <a:r>
              <a:rPr lang="en-CA">
                <a:latin typeface="+mj-lt"/>
              </a:rPr>
              <a:t>wastewater in 2020 (that’s equivalent to the volume of two Roger’s Centres every week)</a:t>
            </a:r>
          </a:p>
        </p:txBody>
      </p:sp>
      <p:sp>
        <p:nvSpPr>
          <p:cNvPr id="30" name="TextBox 29">
            <a:extLst>
              <a:ext uri="{FF2B5EF4-FFF2-40B4-BE49-F238E27FC236}">
                <a16:creationId xmlns:a16="http://schemas.microsoft.com/office/drawing/2014/main" id="{9D16B2EC-AD8B-45E0-BA9E-1D2428B9E951}"/>
              </a:ext>
            </a:extLst>
          </p:cNvPr>
          <p:cNvSpPr txBox="1"/>
          <p:nvPr/>
        </p:nvSpPr>
        <p:spPr>
          <a:xfrm>
            <a:off x="8280402" y="3429000"/>
            <a:ext cx="3664858" cy="2585323"/>
          </a:xfrm>
          <a:prstGeom prst="rect">
            <a:avLst/>
          </a:prstGeom>
          <a:noFill/>
        </p:spPr>
        <p:txBody>
          <a:bodyPr wrap="square" rtlCol="0">
            <a:spAutoFit/>
          </a:bodyPr>
          <a:lstStyle/>
          <a:p>
            <a:r>
              <a:rPr lang="en-US"/>
              <a:t>Inglewood WWTP</a:t>
            </a:r>
          </a:p>
          <a:p>
            <a:endParaRPr lang="en-US"/>
          </a:p>
          <a:p>
            <a:pPr marL="285750" indent="-285750">
              <a:buFont typeface="Arial" panose="020B0604020202020204" pitchFamily="34" charset="0"/>
              <a:buChar char="•"/>
            </a:pPr>
            <a:r>
              <a:rPr lang="en-US"/>
              <a:t>Processes the wastewater from homes and business in parts of Caledon</a:t>
            </a:r>
          </a:p>
          <a:p>
            <a:pPr marL="285750" indent="-285750">
              <a:buFont typeface="Arial" panose="020B0604020202020204" pitchFamily="34" charset="0"/>
              <a:buChar char="•"/>
            </a:pPr>
            <a:r>
              <a:rPr lang="en-US"/>
              <a:t>Treated 35,000 cubic </a:t>
            </a:r>
            <a:r>
              <a:rPr lang="en-US" err="1"/>
              <a:t>metres</a:t>
            </a:r>
            <a:r>
              <a:rPr lang="en-US"/>
              <a:t> of wastewater in 2020 (that’s equivalent to the volume of 16 hockey rinks every week)</a:t>
            </a:r>
            <a:endParaRPr lang="en-CA"/>
          </a:p>
        </p:txBody>
      </p:sp>
      <p:sp>
        <p:nvSpPr>
          <p:cNvPr id="2" name="TextBox 1">
            <a:extLst>
              <a:ext uri="{FF2B5EF4-FFF2-40B4-BE49-F238E27FC236}">
                <a16:creationId xmlns:a16="http://schemas.microsoft.com/office/drawing/2014/main" id="{95C580BB-7226-4A12-9C4D-710F920A1F27}"/>
              </a:ext>
            </a:extLst>
          </p:cNvPr>
          <p:cNvSpPr txBox="1"/>
          <p:nvPr/>
        </p:nvSpPr>
        <p:spPr>
          <a:xfrm>
            <a:off x="246742" y="152400"/>
            <a:ext cx="10421258" cy="646331"/>
          </a:xfrm>
          <a:prstGeom prst="rect">
            <a:avLst/>
          </a:prstGeom>
          <a:noFill/>
        </p:spPr>
        <p:txBody>
          <a:bodyPr wrap="square" rtlCol="0">
            <a:spAutoFit/>
          </a:bodyPr>
          <a:lstStyle/>
          <a:p>
            <a:r>
              <a:rPr lang="en-US" sz="3600" b="1"/>
              <a:t>Peel’s Wastewater Treatment Plants (WWTPs)</a:t>
            </a:r>
            <a:endParaRPr lang="en-CA" sz="3600" b="1"/>
          </a:p>
        </p:txBody>
      </p:sp>
    </p:spTree>
    <p:extLst>
      <p:ext uri="{BB962C8B-B14F-4D97-AF65-F5344CB8AC3E}">
        <p14:creationId xmlns:p14="http://schemas.microsoft.com/office/powerpoint/2010/main" val="269053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3C9A3B8-6F21-446D-98C8-7FB0760A3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2192000" cy="6400800"/>
          </a:xfrm>
          <a:prstGeom prst="rect">
            <a:avLst/>
          </a:prstGeom>
        </p:spPr>
      </p:pic>
      <p:sp>
        <p:nvSpPr>
          <p:cNvPr id="2" name="TextBox 1">
            <a:extLst>
              <a:ext uri="{FF2B5EF4-FFF2-40B4-BE49-F238E27FC236}">
                <a16:creationId xmlns:a16="http://schemas.microsoft.com/office/drawing/2014/main" id="{8FE67A6B-3F95-4E55-854C-2B76E66D75D9}"/>
              </a:ext>
            </a:extLst>
          </p:cNvPr>
          <p:cNvSpPr txBox="1"/>
          <p:nvPr/>
        </p:nvSpPr>
        <p:spPr>
          <a:xfrm>
            <a:off x="5291528" y="599606"/>
            <a:ext cx="449705" cy="461665"/>
          </a:xfrm>
          <a:prstGeom prst="rect">
            <a:avLst/>
          </a:prstGeom>
          <a:noFill/>
        </p:spPr>
        <p:txBody>
          <a:bodyPr wrap="square" rtlCol="0">
            <a:spAutoFit/>
          </a:bodyPr>
          <a:lstStyle/>
          <a:p>
            <a:r>
              <a:rPr lang="en-US" sz="2400" b="1" dirty="0"/>
              <a:t>1</a:t>
            </a:r>
            <a:endParaRPr lang="en-CA" sz="2400" b="1" dirty="0"/>
          </a:p>
        </p:txBody>
      </p:sp>
      <p:sp>
        <p:nvSpPr>
          <p:cNvPr id="4" name="TextBox 3">
            <a:extLst>
              <a:ext uri="{FF2B5EF4-FFF2-40B4-BE49-F238E27FC236}">
                <a16:creationId xmlns:a16="http://schemas.microsoft.com/office/drawing/2014/main" id="{C9A615CC-17AA-4938-8293-B3F9E61A61CE}"/>
              </a:ext>
            </a:extLst>
          </p:cNvPr>
          <p:cNvSpPr txBox="1"/>
          <p:nvPr/>
        </p:nvSpPr>
        <p:spPr>
          <a:xfrm>
            <a:off x="8037227" y="599606"/>
            <a:ext cx="449705" cy="461665"/>
          </a:xfrm>
          <a:prstGeom prst="rect">
            <a:avLst/>
          </a:prstGeom>
          <a:noFill/>
        </p:spPr>
        <p:txBody>
          <a:bodyPr wrap="square" rtlCol="0">
            <a:spAutoFit/>
          </a:bodyPr>
          <a:lstStyle/>
          <a:p>
            <a:r>
              <a:rPr lang="en-US" sz="2400" b="1" dirty="0"/>
              <a:t>2</a:t>
            </a:r>
            <a:endParaRPr lang="en-CA" sz="2400" b="1" dirty="0"/>
          </a:p>
        </p:txBody>
      </p:sp>
      <p:sp>
        <p:nvSpPr>
          <p:cNvPr id="5" name="TextBox 4">
            <a:extLst>
              <a:ext uri="{FF2B5EF4-FFF2-40B4-BE49-F238E27FC236}">
                <a16:creationId xmlns:a16="http://schemas.microsoft.com/office/drawing/2014/main" id="{076F5ED7-9219-4DEB-B0F2-EA9C182CAAFF}"/>
              </a:ext>
            </a:extLst>
          </p:cNvPr>
          <p:cNvSpPr txBox="1"/>
          <p:nvPr/>
        </p:nvSpPr>
        <p:spPr>
          <a:xfrm>
            <a:off x="497174" y="1891259"/>
            <a:ext cx="449705" cy="461665"/>
          </a:xfrm>
          <a:prstGeom prst="rect">
            <a:avLst/>
          </a:prstGeom>
          <a:noFill/>
        </p:spPr>
        <p:txBody>
          <a:bodyPr wrap="square" rtlCol="0">
            <a:spAutoFit/>
          </a:bodyPr>
          <a:lstStyle/>
          <a:p>
            <a:r>
              <a:rPr lang="en-US" sz="2400" b="1" dirty="0"/>
              <a:t>3</a:t>
            </a:r>
            <a:endParaRPr lang="en-CA" sz="2400" b="1" dirty="0"/>
          </a:p>
        </p:txBody>
      </p:sp>
      <p:sp>
        <p:nvSpPr>
          <p:cNvPr id="6" name="TextBox 5">
            <a:extLst>
              <a:ext uri="{FF2B5EF4-FFF2-40B4-BE49-F238E27FC236}">
                <a16:creationId xmlns:a16="http://schemas.microsoft.com/office/drawing/2014/main" id="{4CCD4D34-9BD9-4291-AF88-91634B498CDB}"/>
              </a:ext>
            </a:extLst>
          </p:cNvPr>
          <p:cNvSpPr txBox="1"/>
          <p:nvPr/>
        </p:nvSpPr>
        <p:spPr>
          <a:xfrm>
            <a:off x="2041161" y="1891258"/>
            <a:ext cx="449705" cy="461665"/>
          </a:xfrm>
          <a:prstGeom prst="rect">
            <a:avLst/>
          </a:prstGeom>
          <a:noFill/>
        </p:spPr>
        <p:txBody>
          <a:bodyPr wrap="square" rtlCol="0">
            <a:spAutoFit/>
          </a:bodyPr>
          <a:lstStyle/>
          <a:p>
            <a:r>
              <a:rPr lang="en-US" sz="2400" b="1" dirty="0"/>
              <a:t>4</a:t>
            </a:r>
            <a:endParaRPr lang="en-CA" sz="2400" b="1" dirty="0"/>
          </a:p>
        </p:txBody>
      </p:sp>
      <p:sp>
        <p:nvSpPr>
          <p:cNvPr id="7" name="TextBox 6">
            <a:extLst>
              <a:ext uri="{FF2B5EF4-FFF2-40B4-BE49-F238E27FC236}">
                <a16:creationId xmlns:a16="http://schemas.microsoft.com/office/drawing/2014/main" id="{294CEF20-BABB-46CB-81BE-5ADC2D1ADE3E}"/>
              </a:ext>
            </a:extLst>
          </p:cNvPr>
          <p:cNvSpPr txBox="1"/>
          <p:nvPr/>
        </p:nvSpPr>
        <p:spPr>
          <a:xfrm>
            <a:off x="2988040" y="1891257"/>
            <a:ext cx="449705" cy="461665"/>
          </a:xfrm>
          <a:prstGeom prst="rect">
            <a:avLst/>
          </a:prstGeom>
          <a:noFill/>
        </p:spPr>
        <p:txBody>
          <a:bodyPr wrap="square" rtlCol="0">
            <a:spAutoFit/>
          </a:bodyPr>
          <a:lstStyle/>
          <a:p>
            <a:r>
              <a:rPr lang="en-US" sz="2400" b="1" dirty="0"/>
              <a:t>5</a:t>
            </a:r>
            <a:endParaRPr lang="en-CA" sz="2400" b="1" dirty="0"/>
          </a:p>
        </p:txBody>
      </p:sp>
      <p:sp>
        <p:nvSpPr>
          <p:cNvPr id="8" name="TextBox 7">
            <a:extLst>
              <a:ext uri="{FF2B5EF4-FFF2-40B4-BE49-F238E27FC236}">
                <a16:creationId xmlns:a16="http://schemas.microsoft.com/office/drawing/2014/main" id="{78C0DA5E-F737-459F-9E20-DE84868FB18F}"/>
              </a:ext>
            </a:extLst>
          </p:cNvPr>
          <p:cNvSpPr txBox="1"/>
          <p:nvPr/>
        </p:nvSpPr>
        <p:spPr>
          <a:xfrm>
            <a:off x="4487056" y="1891256"/>
            <a:ext cx="449705" cy="461665"/>
          </a:xfrm>
          <a:prstGeom prst="rect">
            <a:avLst/>
          </a:prstGeom>
          <a:noFill/>
        </p:spPr>
        <p:txBody>
          <a:bodyPr wrap="square" rtlCol="0">
            <a:spAutoFit/>
          </a:bodyPr>
          <a:lstStyle/>
          <a:p>
            <a:r>
              <a:rPr lang="en-US" sz="2400" b="1" dirty="0"/>
              <a:t>6</a:t>
            </a:r>
            <a:endParaRPr lang="en-CA" sz="2400" b="1" dirty="0"/>
          </a:p>
        </p:txBody>
      </p:sp>
      <p:sp>
        <p:nvSpPr>
          <p:cNvPr id="9" name="TextBox 8">
            <a:extLst>
              <a:ext uri="{FF2B5EF4-FFF2-40B4-BE49-F238E27FC236}">
                <a16:creationId xmlns:a16="http://schemas.microsoft.com/office/drawing/2014/main" id="{6B10F6FC-C270-42A2-8809-1035EDE915C2}"/>
              </a:ext>
            </a:extLst>
          </p:cNvPr>
          <p:cNvSpPr txBox="1"/>
          <p:nvPr/>
        </p:nvSpPr>
        <p:spPr>
          <a:xfrm>
            <a:off x="5976080" y="1891256"/>
            <a:ext cx="449705" cy="461665"/>
          </a:xfrm>
          <a:prstGeom prst="rect">
            <a:avLst/>
          </a:prstGeom>
          <a:noFill/>
        </p:spPr>
        <p:txBody>
          <a:bodyPr wrap="square" rtlCol="0">
            <a:spAutoFit/>
          </a:bodyPr>
          <a:lstStyle/>
          <a:p>
            <a:r>
              <a:rPr lang="en-US" sz="2400" b="1" dirty="0"/>
              <a:t>7</a:t>
            </a:r>
            <a:endParaRPr lang="en-CA" sz="2400" b="1" dirty="0"/>
          </a:p>
        </p:txBody>
      </p:sp>
      <p:sp>
        <p:nvSpPr>
          <p:cNvPr id="10" name="TextBox 9">
            <a:extLst>
              <a:ext uri="{FF2B5EF4-FFF2-40B4-BE49-F238E27FC236}">
                <a16:creationId xmlns:a16="http://schemas.microsoft.com/office/drawing/2014/main" id="{F2E0CE19-2232-4C7F-8B54-6E5391C322FC}"/>
              </a:ext>
            </a:extLst>
          </p:cNvPr>
          <p:cNvSpPr txBox="1"/>
          <p:nvPr/>
        </p:nvSpPr>
        <p:spPr>
          <a:xfrm>
            <a:off x="7782394" y="1891256"/>
            <a:ext cx="449705" cy="461665"/>
          </a:xfrm>
          <a:prstGeom prst="rect">
            <a:avLst/>
          </a:prstGeom>
          <a:noFill/>
        </p:spPr>
        <p:txBody>
          <a:bodyPr wrap="square" rtlCol="0">
            <a:spAutoFit/>
          </a:bodyPr>
          <a:lstStyle/>
          <a:p>
            <a:r>
              <a:rPr lang="en-US" sz="2400" b="1" dirty="0"/>
              <a:t>8</a:t>
            </a:r>
            <a:endParaRPr lang="en-CA" sz="2400" b="1" dirty="0"/>
          </a:p>
        </p:txBody>
      </p:sp>
      <p:sp>
        <p:nvSpPr>
          <p:cNvPr id="11" name="TextBox 10">
            <a:extLst>
              <a:ext uri="{FF2B5EF4-FFF2-40B4-BE49-F238E27FC236}">
                <a16:creationId xmlns:a16="http://schemas.microsoft.com/office/drawing/2014/main" id="{45EB9046-6AC2-417D-9CCB-1911D26998C6}"/>
              </a:ext>
            </a:extLst>
          </p:cNvPr>
          <p:cNvSpPr txBox="1"/>
          <p:nvPr/>
        </p:nvSpPr>
        <p:spPr>
          <a:xfrm>
            <a:off x="9588708" y="1429591"/>
            <a:ext cx="449705" cy="461665"/>
          </a:xfrm>
          <a:prstGeom prst="rect">
            <a:avLst/>
          </a:prstGeom>
          <a:noFill/>
        </p:spPr>
        <p:txBody>
          <a:bodyPr wrap="square" rtlCol="0">
            <a:spAutoFit/>
          </a:bodyPr>
          <a:lstStyle/>
          <a:p>
            <a:r>
              <a:rPr lang="en-US" sz="2400" b="1" dirty="0"/>
              <a:t>9</a:t>
            </a:r>
            <a:endParaRPr lang="en-CA" sz="2400" b="1" dirty="0"/>
          </a:p>
        </p:txBody>
      </p:sp>
      <p:sp>
        <p:nvSpPr>
          <p:cNvPr id="12" name="TextBox 11">
            <a:extLst>
              <a:ext uri="{FF2B5EF4-FFF2-40B4-BE49-F238E27FC236}">
                <a16:creationId xmlns:a16="http://schemas.microsoft.com/office/drawing/2014/main" id="{4D6E4DF9-B208-4EAF-9265-C38E5B54900D}"/>
              </a:ext>
            </a:extLst>
          </p:cNvPr>
          <p:cNvSpPr txBox="1"/>
          <p:nvPr/>
        </p:nvSpPr>
        <p:spPr>
          <a:xfrm>
            <a:off x="11569908" y="1891255"/>
            <a:ext cx="622092" cy="461665"/>
          </a:xfrm>
          <a:prstGeom prst="rect">
            <a:avLst/>
          </a:prstGeom>
          <a:noFill/>
        </p:spPr>
        <p:txBody>
          <a:bodyPr wrap="square" rtlCol="0">
            <a:spAutoFit/>
          </a:bodyPr>
          <a:lstStyle/>
          <a:p>
            <a:r>
              <a:rPr lang="en-US" sz="2400" b="1" dirty="0"/>
              <a:t>10</a:t>
            </a:r>
            <a:endParaRPr lang="en-CA" sz="2400" b="1" dirty="0"/>
          </a:p>
        </p:txBody>
      </p:sp>
      <p:sp>
        <p:nvSpPr>
          <p:cNvPr id="13" name="TextBox 12">
            <a:extLst>
              <a:ext uri="{FF2B5EF4-FFF2-40B4-BE49-F238E27FC236}">
                <a16:creationId xmlns:a16="http://schemas.microsoft.com/office/drawing/2014/main" id="{7C6E1554-6A19-4398-A90F-3584577221B1}"/>
              </a:ext>
            </a:extLst>
          </p:cNvPr>
          <p:cNvSpPr txBox="1"/>
          <p:nvPr/>
        </p:nvSpPr>
        <p:spPr>
          <a:xfrm>
            <a:off x="4262203" y="3784744"/>
            <a:ext cx="674558" cy="461665"/>
          </a:xfrm>
          <a:prstGeom prst="rect">
            <a:avLst/>
          </a:prstGeom>
          <a:noFill/>
        </p:spPr>
        <p:txBody>
          <a:bodyPr wrap="square" rtlCol="0">
            <a:spAutoFit/>
          </a:bodyPr>
          <a:lstStyle/>
          <a:p>
            <a:r>
              <a:rPr lang="en-US" sz="2400" b="1" dirty="0"/>
              <a:t>11</a:t>
            </a:r>
            <a:endParaRPr lang="en-CA" sz="2400" b="1" dirty="0"/>
          </a:p>
        </p:txBody>
      </p:sp>
      <p:sp>
        <p:nvSpPr>
          <p:cNvPr id="14" name="TextBox 13">
            <a:extLst>
              <a:ext uri="{FF2B5EF4-FFF2-40B4-BE49-F238E27FC236}">
                <a16:creationId xmlns:a16="http://schemas.microsoft.com/office/drawing/2014/main" id="{EE39DE43-54F4-4FC5-8CE7-F03216B19A10}"/>
              </a:ext>
            </a:extLst>
          </p:cNvPr>
          <p:cNvSpPr txBox="1"/>
          <p:nvPr/>
        </p:nvSpPr>
        <p:spPr>
          <a:xfrm>
            <a:off x="2490867" y="4505079"/>
            <a:ext cx="634584" cy="461665"/>
          </a:xfrm>
          <a:prstGeom prst="rect">
            <a:avLst/>
          </a:prstGeom>
          <a:noFill/>
        </p:spPr>
        <p:txBody>
          <a:bodyPr wrap="square" rtlCol="0">
            <a:spAutoFit/>
          </a:bodyPr>
          <a:lstStyle/>
          <a:p>
            <a:r>
              <a:rPr lang="en-US" sz="2400" b="1" dirty="0"/>
              <a:t>12</a:t>
            </a:r>
            <a:endParaRPr lang="en-CA" sz="2400" b="1" dirty="0"/>
          </a:p>
        </p:txBody>
      </p:sp>
      <p:sp>
        <p:nvSpPr>
          <p:cNvPr id="15" name="TextBox 14">
            <a:extLst>
              <a:ext uri="{FF2B5EF4-FFF2-40B4-BE49-F238E27FC236}">
                <a16:creationId xmlns:a16="http://schemas.microsoft.com/office/drawing/2014/main" id="{43BC6ECB-CE26-4C4F-A653-9864B81252BC}"/>
              </a:ext>
            </a:extLst>
          </p:cNvPr>
          <p:cNvSpPr txBox="1"/>
          <p:nvPr/>
        </p:nvSpPr>
        <p:spPr>
          <a:xfrm>
            <a:off x="7030388" y="3769222"/>
            <a:ext cx="634584" cy="461665"/>
          </a:xfrm>
          <a:prstGeom prst="rect">
            <a:avLst/>
          </a:prstGeom>
          <a:noFill/>
        </p:spPr>
        <p:txBody>
          <a:bodyPr wrap="square" rtlCol="0">
            <a:spAutoFit/>
          </a:bodyPr>
          <a:lstStyle/>
          <a:p>
            <a:r>
              <a:rPr lang="en-US" sz="2400" b="1" dirty="0"/>
              <a:t>13</a:t>
            </a:r>
            <a:endParaRPr lang="en-CA" sz="2400" b="1" dirty="0"/>
          </a:p>
        </p:txBody>
      </p:sp>
      <p:sp>
        <p:nvSpPr>
          <p:cNvPr id="16" name="TextBox 15">
            <a:extLst>
              <a:ext uri="{FF2B5EF4-FFF2-40B4-BE49-F238E27FC236}">
                <a16:creationId xmlns:a16="http://schemas.microsoft.com/office/drawing/2014/main" id="{FAE145BB-7C87-4567-8C12-E5C7103FB523}"/>
              </a:ext>
            </a:extLst>
          </p:cNvPr>
          <p:cNvSpPr txBox="1"/>
          <p:nvPr/>
        </p:nvSpPr>
        <p:spPr>
          <a:xfrm>
            <a:off x="7664972" y="5386375"/>
            <a:ext cx="567127" cy="461665"/>
          </a:xfrm>
          <a:prstGeom prst="rect">
            <a:avLst/>
          </a:prstGeom>
          <a:noFill/>
        </p:spPr>
        <p:txBody>
          <a:bodyPr wrap="square" rtlCol="0">
            <a:spAutoFit/>
          </a:bodyPr>
          <a:lstStyle/>
          <a:p>
            <a:r>
              <a:rPr lang="en-US" sz="2400" b="1" dirty="0"/>
              <a:t>14</a:t>
            </a:r>
            <a:endParaRPr lang="en-CA" sz="2400" b="1" dirty="0"/>
          </a:p>
        </p:txBody>
      </p:sp>
      <p:sp>
        <p:nvSpPr>
          <p:cNvPr id="17" name="TextBox 16">
            <a:extLst>
              <a:ext uri="{FF2B5EF4-FFF2-40B4-BE49-F238E27FC236}">
                <a16:creationId xmlns:a16="http://schemas.microsoft.com/office/drawing/2014/main" id="{A269AACE-D8FF-48AC-B9F8-281D1E07269B}"/>
              </a:ext>
            </a:extLst>
          </p:cNvPr>
          <p:cNvSpPr txBox="1"/>
          <p:nvPr/>
        </p:nvSpPr>
        <p:spPr>
          <a:xfrm>
            <a:off x="10038413" y="5386374"/>
            <a:ext cx="567127" cy="461665"/>
          </a:xfrm>
          <a:prstGeom prst="rect">
            <a:avLst/>
          </a:prstGeom>
          <a:noFill/>
        </p:spPr>
        <p:txBody>
          <a:bodyPr wrap="square" rtlCol="0">
            <a:spAutoFit/>
          </a:bodyPr>
          <a:lstStyle/>
          <a:p>
            <a:r>
              <a:rPr lang="en-US" sz="2400" b="1" dirty="0"/>
              <a:t>17</a:t>
            </a:r>
            <a:endParaRPr lang="en-CA" sz="2400" b="1" dirty="0"/>
          </a:p>
        </p:txBody>
      </p:sp>
      <p:sp>
        <p:nvSpPr>
          <p:cNvPr id="18" name="TextBox 17">
            <a:extLst>
              <a:ext uri="{FF2B5EF4-FFF2-40B4-BE49-F238E27FC236}">
                <a16:creationId xmlns:a16="http://schemas.microsoft.com/office/drawing/2014/main" id="{FA5C2626-2B94-4AF4-AE13-3242D5EA985A}"/>
              </a:ext>
            </a:extLst>
          </p:cNvPr>
          <p:cNvSpPr txBox="1"/>
          <p:nvPr/>
        </p:nvSpPr>
        <p:spPr>
          <a:xfrm>
            <a:off x="9588708" y="3768690"/>
            <a:ext cx="567127" cy="461665"/>
          </a:xfrm>
          <a:prstGeom prst="rect">
            <a:avLst/>
          </a:prstGeom>
          <a:noFill/>
        </p:spPr>
        <p:txBody>
          <a:bodyPr wrap="square" rtlCol="0">
            <a:spAutoFit/>
          </a:bodyPr>
          <a:lstStyle/>
          <a:p>
            <a:r>
              <a:rPr lang="en-US" sz="2400" b="1" dirty="0"/>
              <a:t>15</a:t>
            </a:r>
            <a:endParaRPr lang="en-CA" sz="2400" b="1" dirty="0"/>
          </a:p>
        </p:txBody>
      </p:sp>
      <p:sp>
        <p:nvSpPr>
          <p:cNvPr id="19" name="TextBox 18">
            <a:extLst>
              <a:ext uri="{FF2B5EF4-FFF2-40B4-BE49-F238E27FC236}">
                <a16:creationId xmlns:a16="http://schemas.microsoft.com/office/drawing/2014/main" id="{E742E3AD-83EB-4FA5-B8BD-237F4E36B4D9}"/>
              </a:ext>
            </a:extLst>
          </p:cNvPr>
          <p:cNvSpPr txBox="1"/>
          <p:nvPr/>
        </p:nvSpPr>
        <p:spPr>
          <a:xfrm>
            <a:off x="11345055" y="4057872"/>
            <a:ext cx="567127" cy="461665"/>
          </a:xfrm>
          <a:prstGeom prst="rect">
            <a:avLst/>
          </a:prstGeom>
          <a:noFill/>
        </p:spPr>
        <p:txBody>
          <a:bodyPr wrap="square" rtlCol="0">
            <a:spAutoFit/>
          </a:bodyPr>
          <a:lstStyle/>
          <a:p>
            <a:r>
              <a:rPr lang="en-US" sz="2400" b="1" dirty="0"/>
              <a:t>16</a:t>
            </a:r>
            <a:endParaRPr lang="en-CA" sz="2400" b="1" dirty="0"/>
          </a:p>
        </p:txBody>
      </p:sp>
    </p:spTree>
    <p:extLst>
      <p:ext uri="{BB962C8B-B14F-4D97-AF65-F5344CB8AC3E}">
        <p14:creationId xmlns:p14="http://schemas.microsoft.com/office/powerpoint/2010/main" val="37364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2000">
              <a:srgbClr val="D4E1F0">
                <a:lumMod val="5000"/>
                <a:lumOff val="95000"/>
              </a:srgbClr>
            </a:gs>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6CFCCED0-341B-40EB-8A1E-5FC23140C2E9}"/>
              </a:ext>
            </a:extLst>
          </p:cNvPr>
          <p:cNvSpPr>
            <a:spLocks noGrp="1"/>
          </p:cNvSpPr>
          <p:nvPr>
            <p:ph type="title"/>
          </p:nvPr>
        </p:nvSpPr>
        <p:spPr>
          <a:xfrm>
            <a:off x="2211500" y="32091"/>
            <a:ext cx="8018462" cy="1143000"/>
          </a:xfrm>
        </p:spPr>
        <p:txBody>
          <a:bodyPr>
            <a:noAutofit/>
          </a:bodyPr>
          <a:lstStyle/>
          <a:p>
            <a:pPr algn="ctr"/>
            <a:r>
              <a:rPr lang="en-US" sz="4000"/>
              <a:t>I don’t flush</a:t>
            </a:r>
          </a:p>
        </p:txBody>
      </p:sp>
      <p:pic>
        <p:nvPicPr>
          <p:cNvPr id="11" name="Online Media 10" title="I don't flush - personal care products (full version)">
            <a:hlinkClick r:id="" action="ppaction://media"/>
            <a:extLst>
              <a:ext uri="{FF2B5EF4-FFF2-40B4-BE49-F238E27FC236}">
                <a16:creationId xmlns:a16="http://schemas.microsoft.com/office/drawing/2014/main" id="{D5A1D931-28C7-4F11-BB98-44E84F8F4F02}"/>
              </a:ext>
            </a:extLst>
          </p:cNvPr>
          <p:cNvPicPr>
            <a:picLocks noRot="1" noChangeAspect="1"/>
          </p:cNvPicPr>
          <p:nvPr>
            <a:videoFile r:link="rId1"/>
          </p:nvPr>
        </p:nvPicPr>
        <p:blipFill>
          <a:blip r:embed="rId4"/>
          <a:stretch>
            <a:fillRect/>
          </a:stretch>
        </p:blipFill>
        <p:spPr>
          <a:xfrm>
            <a:off x="609600" y="1752600"/>
            <a:ext cx="8018462" cy="4530431"/>
          </a:xfrm>
          <a:prstGeom prst="rect">
            <a:avLst/>
          </a:prstGeom>
        </p:spPr>
      </p:pic>
    </p:spTree>
    <p:extLst>
      <p:ext uri="{BB962C8B-B14F-4D97-AF65-F5344CB8AC3E}">
        <p14:creationId xmlns:p14="http://schemas.microsoft.com/office/powerpoint/2010/main" val="36405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2000">
              <a:srgbClr val="D4E1F0">
                <a:lumMod val="5000"/>
                <a:lumOff val="95000"/>
              </a:srgbClr>
            </a:gs>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7F220-8D35-4BD8-87D0-F817DEFA0AD6}"/>
              </a:ext>
            </a:extLst>
          </p:cNvPr>
          <p:cNvSpPr txBox="1"/>
          <p:nvPr/>
        </p:nvSpPr>
        <p:spPr>
          <a:xfrm>
            <a:off x="135835" y="4596194"/>
            <a:ext cx="11920329"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B3"/>
                </a:solidFill>
                <a:effectLst/>
                <a:uLnTx/>
                <a:uFillTx/>
                <a:latin typeface="Calibri"/>
                <a:ea typeface="+mn-ea"/>
                <a:cs typeface="+mn-cs"/>
              </a:rPr>
              <a:t>Everyone plays a part in protecting and conserving our water!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B3"/>
                </a:solidFill>
                <a:effectLst/>
                <a:uLnTx/>
                <a:uFillTx/>
                <a:latin typeface="Calibri"/>
                <a:ea typeface="+mn-ea"/>
                <a:cs typeface="+mn-cs"/>
              </a:rPr>
              <a:t>Keep this in mind as </a:t>
            </a:r>
            <a:r>
              <a:rPr lang="en-US" sz="2400" b="1" dirty="0">
                <a:solidFill>
                  <a:srgbClr val="0066B3"/>
                </a:solidFill>
                <a:latin typeface="Calibri"/>
              </a:rPr>
              <a:t>you</a:t>
            </a:r>
            <a:r>
              <a:rPr kumimoji="0" lang="en-US" sz="2400" b="1" i="0" u="none" strike="noStrike" kern="1200" cap="none" spc="0" normalizeH="0" baseline="0" noProof="0" dirty="0">
                <a:ln>
                  <a:noFill/>
                </a:ln>
                <a:solidFill>
                  <a:srgbClr val="0066B3"/>
                </a:solidFill>
                <a:effectLst/>
                <a:uLnTx/>
                <a:uFillTx/>
                <a:latin typeface="Calibri"/>
                <a:ea typeface="+mn-ea"/>
                <a:cs typeface="+mn-cs"/>
              </a:rPr>
              <a:t> continue to the Wastewater Treatment Plant Virtual Tour.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66B3"/>
              </a:solidFill>
              <a:effectLst/>
              <a:uLnTx/>
              <a:uFillTx/>
              <a:latin typeface="Calibri"/>
              <a:ea typeface="+mn-ea"/>
              <a:cs typeface="+mn-cs"/>
            </a:endParaRPr>
          </a:p>
        </p:txBody>
      </p:sp>
      <p:pic>
        <p:nvPicPr>
          <p:cNvPr id="6" name="Picture 5" descr="An aerial view of a city&#10;&#10;Description automatically generated with low confidence">
            <a:extLst>
              <a:ext uri="{FF2B5EF4-FFF2-40B4-BE49-F238E27FC236}">
                <a16:creationId xmlns:a16="http://schemas.microsoft.com/office/drawing/2014/main" id="{433AE084-28DA-477A-9019-5897CDFC0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373" y="107370"/>
            <a:ext cx="7832036" cy="5139773"/>
          </a:xfrm>
          <a:prstGeom prst="rect">
            <a:avLst/>
          </a:prstGeom>
        </p:spPr>
      </p:pic>
    </p:spTree>
    <p:extLst>
      <p:ext uri="{BB962C8B-B14F-4D97-AF65-F5344CB8AC3E}">
        <p14:creationId xmlns:p14="http://schemas.microsoft.com/office/powerpoint/2010/main" val="3098400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OP colours">
      <a:dk1>
        <a:sysClr val="windowText" lastClr="000000"/>
      </a:dk1>
      <a:lt1>
        <a:sysClr val="window" lastClr="FFFFFF"/>
      </a:lt1>
      <a:dk2>
        <a:srgbClr val="546670"/>
      </a:dk2>
      <a:lt2>
        <a:srgbClr val="D4DCF0"/>
      </a:lt2>
      <a:accent1>
        <a:srgbClr val="5285C4"/>
      </a:accent1>
      <a:accent2>
        <a:srgbClr val="96AFDB"/>
      </a:accent2>
      <a:accent3>
        <a:srgbClr val="9DA6AB"/>
      </a:accent3>
      <a:accent4>
        <a:srgbClr val="DFE5E8"/>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f2ef2b6bf4346d0a9a60e9784f95a0d xmlns="29beacfe-a767-471d-b72b-a6c9662a3841">
      <Terms xmlns="http://schemas.microsoft.com/office/infopath/2007/PartnerControls"/>
    </if2ef2b6bf4346d0a9a60e9784f95a0d>
    <i09ce8ea77e04d5b937fa0a29b257c75 xmlns="29beacfe-a767-471d-b72b-a6c9662a3841">
      <Terms xmlns="http://schemas.microsoft.com/office/infopath/2007/PartnerControls"/>
    </i09ce8ea77e04d5b937fa0a29b257c75>
    <c816cc0c51d043a4907164997a81cf13 xmlns="29beacfe-a767-471d-b72b-a6c9662a3841">
      <Terms xmlns="http://schemas.microsoft.com/office/infopath/2007/PartnerControls"/>
    </c816cc0c51d043a4907164997a81cf13>
    <b84c496a5d0b4e848eae240e679f45e7 xmlns="29beacfe-a767-471d-b72b-a6c9662a3841">
      <Terms xmlns="http://schemas.microsoft.com/office/infopath/2007/PartnerControls">
        <TermInfo xmlns="http://schemas.microsoft.com/office/infopath/2007/PartnerControls">
          <TermName xmlns="http://schemas.microsoft.com/office/infopath/2007/PartnerControls">Public Works</TermName>
          <TermId xmlns="http://schemas.microsoft.com/office/infopath/2007/PartnerControls">f5ff1673-8fe8-47a7-8483-175fe86087e7</TermId>
        </TermInfo>
      </Terms>
    </b84c496a5d0b4e848eae240e679f45e7>
    <i7c7954a6da6485baed72bf62adc9a98 xmlns="29beacfe-a767-471d-b72b-a6c9662a3841">
      <Terms xmlns="http://schemas.microsoft.com/office/infopath/2007/PartnerControls"/>
    </i7c7954a6da6485baed72bf62adc9a98>
    <oaba50052a024fb29595ecca5fbbaa4e xmlns="29beacfe-a767-471d-b72b-a6c9662a3841">
      <Terms xmlns="http://schemas.microsoft.com/office/infopath/2007/PartnerControls">
        <TermInfo xmlns="http://schemas.microsoft.com/office/infopath/2007/PartnerControls">
          <TermName xmlns="http://schemas.microsoft.com/office/infopath/2007/PartnerControls">Operations Support</TermName>
          <TermId xmlns="http://schemas.microsoft.com/office/infopath/2007/PartnerControls">e6b69cdb-98f8-49cb-ba36-acc555212616</TermId>
        </TermInfo>
      </Terms>
    </oaba50052a024fb29595ecca5fbbaa4e>
    <SIZAAuthor xmlns="29beacfe-a767-471d-b72b-a6c9662a3841">
      <UserInfo>
        <DisplayName/>
        <AccountId xsi:nil="true"/>
        <AccountType/>
      </UserInfo>
    </SIZAAuthor>
    <SIZADate xmlns="29beacfe-a767-471d-b72b-a6c9662a3841" xsi:nil="true"/>
    <SIZASubject xmlns="29beacfe-a767-471d-b72b-a6c9662a3841" xsi:nil="true"/>
    <leed0c44d2ac42d791805961a1e6b6e0 xmlns="29beacfe-a767-471d-b72b-a6c9662a3841">
      <Terms xmlns="http://schemas.microsoft.com/office/infopath/2007/PartnerControls"/>
    </leed0c44d2ac42d791805961a1e6b6e0>
    <TaxCatchAll xmlns="29beacfe-a767-471d-b72b-a6c9662a3841">
      <Value>3</Value>
      <Value>2</Value>
      <Value>1</Value>
    </TaxCatchAll>
    <d4d6d7f2852d41a09afacf0336fedee9 xmlns="29beacfe-a767-471d-b72b-a6c9662a3841">
      <Terms xmlns="http://schemas.microsoft.com/office/infopath/2007/PartnerControls">
        <TermInfo xmlns="http://schemas.microsoft.com/office/infopath/2007/PartnerControls">
          <TermName xmlns="http://schemas.microsoft.com/office/infopath/2007/PartnerControls">Education Programs and Services</TermName>
          <TermId xmlns="http://schemas.microsoft.com/office/infopath/2007/PartnerControls">977f2d39-2813-4a41-a3fc-e2850c4e5406</TermId>
        </TermInfo>
      </Terms>
    </d4d6d7f2852d41a09afacf0336fedee9>
    <SIZARecordsEventDate xmlns="29beacfe-a767-471d-b72b-a6c9662a3841" xsi:nil="true"/>
    <_dlc_DocId xmlns="29beacfe-a767-471d-b72b-a6c9662a3841">TPV3AHSAUMYJ-585810938-1888</_dlc_DocId>
    <_dlc_DocIdUrl xmlns="29beacfe-a767-471d-b72b-a6c9662a3841">
      <Url>https://peelregionca.sharepoint.com/teams/A79/_layouts/15/DocIdRedir.aspx?ID=TPV3AHSAUMYJ-585810938-1888</Url>
      <Description>TPV3AHSAUMYJ-585810938-1888</Description>
    </_dlc_DocIdUrl>
    <SharedWithUsers xmlns="29beacfe-a767-471d-b72b-a6c9662a3841">
      <UserInfo>
        <DisplayName>Luk, Gaffney</DisplayName>
        <AccountId>68</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ROP Word" ma:contentTypeID="0x0101006450AF52053E4366878046AAF3AB30AB0054EC6705BD2EA64F8AE8D5E1A937103C" ma:contentTypeVersion="33" ma:contentTypeDescription="Basis of all company word documents." ma:contentTypeScope="" ma:versionID="3167b7a46bf1060f386b73641fc6d2a6">
  <xsd:schema xmlns:xsd="http://www.w3.org/2001/XMLSchema" xmlns:xs="http://www.w3.org/2001/XMLSchema" xmlns:p="http://schemas.microsoft.com/office/2006/metadata/properties" xmlns:ns2="29beacfe-a767-471d-b72b-a6c9662a3841" xmlns:ns3="26d78b18-8483-43dd-b19b-a7bf4850614a" targetNamespace="http://schemas.microsoft.com/office/2006/metadata/properties" ma:root="true" ma:fieldsID="64ac0f8df53d4c3d6817afd4e5e6f2db" ns2:_="" ns3:_="">
    <xsd:import namespace="29beacfe-a767-471d-b72b-a6c9662a3841"/>
    <xsd:import namespace="26d78b18-8483-43dd-b19b-a7bf4850614a"/>
    <xsd:element name="properties">
      <xsd:complexType>
        <xsd:sequence>
          <xsd:element name="documentManagement">
            <xsd:complexType>
              <xsd:all>
                <xsd:element ref="ns2:_dlc_DocId" minOccurs="0"/>
                <xsd:element ref="ns2:_dlc_DocIdUrl" minOccurs="0"/>
                <xsd:element ref="ns2:_dlc_DocIdPersistId" minOccurs="0"/>
                <xsd:element ref="ns2:b84c496a5d0b4e848eae240e679f45e7" minOccurs="0"/>
                <xsd:element ref="ns2:TaxCatchAll" minOccurs="0"/>
                <xsd:element ref="ns2:TaxCatchAllLabel" minOccurs="0"/>
                <xsd:element ref="ns2:oaba50052a024fb29595ecca5fbbaa4e" minOccurs="0"/>
                <xsd:element ref="ns2:d4d6d7f2852d41a09afacf0336fedee9" minOccurs="0"/>
                <xsd:element ref="ns2:if2ef2b6bf4346d0a9a60e9784f95a0d" minOccurs="0"/>
                <xsd:element ref="ns2:i7c7954a6da6485baed72bf62adc9a98" minOccurs="0"/>
                <xsd:element ref="ns2:i09ce8ea77e04d5b937fa0a29b257c75" minOccurs="0"/>
                <xsd:element ref="ns2:SIZADate" minOccurs="0"/>
                <xsd:element ref="ns2:SIZASubject" minOccurs="0"/>
                <xsd:element ref="ns2:SIZAAuthor" minOccurs="0"/>
                <xsd:element ref="ns2:c816cc0c51d043a4907164997a81cf13" minOccurs="0"/>
                <xsd:element ref="ns2:leed0c44d2ac42d791805961a1e6b6e0" minOccurs="0"/>
                <xsd:element ref="ns2:SIZARecordsEventDate"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eacfe-a767-471d-b72b-a6c9662a38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84c496a5d0b4e848eae240e679f45e7" ma:index="11" nillable="true" ma:taxonomy="true" ma:internalName="b84c496a5d0b4e848eae240e679f45e7" ma:taxonomyFieldName="SIZADepartment" ma:displayName="Department" ma:default="1;#Public Works|f5ff1673-8fe8-47a7-8483-175fe86087e7" ma:fieldId="{b84c496a-5d0b-4e84-8eae-240e679f45e7}" ma:sspId="fa93b17b-eca5-4df2-9431-61ba77a6f1f7" ma:termSetId="60320ae7-a7b2-4969-932f-f2bb791727f2"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564c78d1-d321-483f-a60b-a19e15ef91db}" ma:internalName="TaxCatchAll" ma:showField="CatchAllData" ma:web="29beacfe-a767-471d-b72b-a6c9662a3841">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564c78d1-d321-483f-a60b-a19e15ef91db}" ma:internalName="TaxCatchAllLabel" ma:readOnly="true" ma:showField="CatchAllDataLabel" ma:web="29beacfe-a767-471d-b72b-a6c9662a3841">
      <xsd:complexType>
        <xsd:complexContent>
          <xsd:extension base="dms:MultiChoiceLookup">
            <xsd:sequence>
              <xsd:element name="Value" type="dms:Lookup" maxOccurs="unbounded" minOccurs="0" nillable="true"/>
            </xsd:sequence>
          </xsd:extension>
        </xsd:complexContent>
      </xsd:complexType>
    </xsd:element>
    <xsd:element name="oaba50052a024fb29595ecca5fbbaa4e" ma:index="15" nillable="true" ma:taxonomy="true" ma:internalName="oaba50052a024fb29595ecca5fbbaa4e" ma:taxonomyFieldName="SIZADivision" ma:displayName="Division" ma:default="2;#Operations Support|e6b69cdb-98f8-49cb-ba36-acc555212616" ma:fieldId="{8aba5005-2a02-4fb2-9595-ecca5fbbaa4e}" ma:sspId="fa93b17b-eca5-4df2-9431-61ba77a6f1f7" ma:termSetId="b837b880-3aa0-41f7-886b-2a1389d416d0" ma:anchorId="00000000-0000-0000-0000-000000000000" ma:open="false" ma:isKeyword="false">
      <xsd:complexType>
        <xsd:sequence>
          <xsd:element ref="pc:Terms" minOccurs="0" maxOccurs="1"/>
        </xsd:sequence>
      </xsd:complexType>
    </xsd:element>
    <xsd:element name="d4d6d7f2852d41a09afacf0336fedee9" ma:index="17" nillable="true" ma:taxonomy="true" ma:internalName="d4d6d7f2852d41a09afacf0336fedee9" ma:taxonomyFieldName="SIZASection" ma:displayName="Section" ma:default="3;#Education Programs and Services|977f2d39-2813-4a41-a3fc-e2850c4e5406" ma:fieldId="{d4d6d7f2-852d-41a0-9afa-cf0336fedee9}" ma:sspId="fa93b17b-eca5-4df2-9431-61ba77a6f1f7" ma:termSetId="11c1e720-e982-466a-aacd-09d4c23fdbc0" ma:anchorId="00000000-0000-0000-0000-000000000000" ma:open="false" ma:isKeyword="false">
      <xsd:complexType>
        <xsd:sequence>
          <xsd:element ref="pc:Terms" minOccurs="0" maxOccurs="1"/>
        </xsd:sequence>
      </xsd:complexType>
    </xsd:element>
    <xsd:element name="if2ef2b6bf4346d0a9a60e9784f95a0d" ma:index="19" nillable="true" ma:taxonomy="true" ma:internalName="if2ef2b6bf4346d0a9a60e9784f95a0d" ma:taxonomyFieldName="SIZAService" ma:displayName="Service" ma:readOnly="false" ma:fieldId="{2f2ef2b6-bf43-46d0-a9a6-0e9784f95a0d}" ma:sspId="fa93b17b-eca5-4df2-9431-61ba77a6f1f7" ma:termSetId="b77d1e8a-5db7-483c-9b23-740035cc05a6" ma:anchorId="00000000-0000-0000-0000-000000000000" ma:open="false" ma:isKeyword="false">
      <xsd:complexType>
        <xsd:sequence>
          <xsd:element ref="pc:Terms" minOccurs="0" maxOccurs="1"/>
        </xsd:sequence>
      </xsd:complexType>
    </xsd:element>
    <xsd:element name="i7c7954a6da6485baed72bf62adc9a98" ma:index="21" nillable="true" ma:taxonomy="true" ma:internalName="i7c7954a6da6485baed72bf62adc9a98" ma:taxonomyFieldName="SIZADocumentType" ma:displayName="Document Type" ma:readOnly="false" ma:fieldId="{27c7954a-6da6-485b-aed7-2bf62adc9a98}" ma:sspId="fa93b17b-eca5-4df2-9431-61ba77a6f1f7" ma:termSetId="a30e0fc5-ef8a-411d-ac18-85e301421e76" ma:anchorId="00000000-0000-0000-0000-000000000000" ma:open="false" ma:isKeyword="false">
      <xsd:complexType>
        <xsd:sequence>
          <xsd:element ref="pc:Terms" minOccurs="0" maxOccurs="1"/>
        </xsd:sequence>
      </xsd:complexType>
    </xsd:element>
    <xsd:element name="i09ce8ea77e04d5b937fa0a29b257c75" ma:index="23" nillable="true" ma:taxonomy="true" ma:internalName="i09ce8ea77e04d5b937fa0a29b257c75" ma:taxonomyFieldName="SIZADocumentSubType" ma:displayName="Document SubType" ma:readOnly="false" ma:fieldId="{209ce8ea-77e0-4d5b-937f-a0a29b257c75}" ma:sspId="fa93b17b-eca5-4df2-9431-61ba77a6f1f7" ma:termSetId="9ba2e993-e3a4-40d4-af48-5ac0b9f0db0c" ma:anchorId="00000000-0000-0000-0000-000000000000" ma:open="false" ma:isKeyword="false">
      <xsd:complexType>
        <xsd:sequence>
          <xsd:element ref="pc:Terms" minOccurs="0" maxOccurs="1"/>
        </xsd:sequence>
      </xsd:complexType>
    </xsd:element>
    <xsd:element name="SIZADate" ma:index="25" nillable="true" ma:displayName="Date" ma:description="The date of the document." ma:internalName="SIZADate" ma:readOnly="false">
      <xsd:simpleType>
        <xsd:restriction base="dms:DateTime"/>
      </xsd:simpleType>
    </xsd:element>
    <xsd:element name="SIZASubject" ma:index="26" nillable="true" ma:displayName="Subject" ma:description="The subject of the document." ma:internalName="SIZASubject" ma:readOnly="false">
      <xsd:simpleType>
        <xsd:restriction base="dms:Text"/>
      </xsd:simpleType>
    </xsd:element>
    <xsd:element name="SIZAAuthor" ma:index="27" nillable="true" ma:displayName="Author" ma:description="The author of the document." ma:internalName="SIZA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816cc0c51d043a4907164997a81cf13" ma:index="28" nillable="true" ma:taxonomy="true" ma:internalName="c816cc0c51d043a4907164997a81cf13" ma:taxonomyFieldName="SIZAKeywords" ma:displayName="Additional Tags" ma:readOnly="false" ma:fieldId="{c816cc0c-51d0-43a4-9071-64997a81cf13}" ma:sspId="fa93b17b-eca5-4df2-9431-61ba77a6f1f7" ma:termSetId="c9229c1c-9cd4-4e27-a7aa-176e35bc250b" ma:anchorId="00000000-0000-0000-0000-000000000000" ma:open="false" ma:isKeyword="false">
      <xsd:complexType>
        <xsd:sequence>
          <xsd:element ref="pc:Terms" minOccurs="0" maxOccurs="1"/>
        </xsd:sequence>
      </xsd:complexType>
    </xsd:element>
    <xsd:element name="leed0c44d2ac42d791805961a1e6b6e0" ma:index="30" nillable="true" ma:taxonomy="true" ma:internalName="leed0c44d2ac42d791805961a1e6b6e0" ma:taxonomyFieldName="SIZARecordClassification" ma:displayName="Records Classification" ma:readOnly="false" ma:fieldId="{5eed0c44-d2ac-42d7-9180-5961a1e6b6e0}" ma:sspId="fa93b17b-eca5-4df2-9431-61ba77a6f1f7" ma:termSetId="4de2fedc-4bea-4300-87fb-a9dd50186fcb" ma:anchorId="00000000-0000-0000-0000-000000000000" ma:open="false" ma:isKeyword="false">
      <xsd:complexType>
        <xsd:sequence>
          <xsd:element ref="pc:Terms" minOccurs="0" maxOccurs="1"/>
        </xsd:sequence>
      </xsd:complexType>
    </xsd:element>
    <xsd:element name="SIZARecordsEventDate" ma:index="32" nillable="true" ma:displayName="Records Event Date" ma:description="Records Event Date" ma:internalName="SIZARecordsEventDate" ma:readOnly="false">
      <xsd:simpleType>
        <xsd:restriction base="dms:DateTime"/>
      </xsd:simple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d78b18-8483-43dd-b19b-a7bf4850614a"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DateTaken" ma:index="42" nillable="true" ma:displayName="MediaServiceDateTaken" ma:hidden="true" ma:internalName="MediaServiceDateTaken" ma:readOnly="true">
      <xsd:simpleType>
        <xsd:restriction base="dms:Text"/>
      </xsd:simpleType>
    </xsd:element>
    <xsd:element name="MediaServiceLocation" ma:index="43" nillable="true" ma:displayName="Location" ma:internalName="MediaServiceLocation" ma:readOnly="true">
      <xsd:simpleType>
        <xsd:restriction base="dms:Text"/>
      </xsd:simpleType>
    </xsd:element>
    <xsd:element name="MediaServiceOCR" ma:index="4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E057B-1695-48FD-ACB6-2E5E529862D8}">
  <ds:schemaRefs>
    <ds:schemaRef ds:uri="26d78b18-8483-43dd-b19b-a7bf4850614a"/>
    <ds:schemaRef ds:uri="http://schemas.microsoft.com/office/2006/documentManagement/types"/>
    <ds:schemaRef ds:uri="http://www.w3.org/XML/1998/namespace"/>
    <ds:schemaRef ds:uri="http://purl.org/dc/dcmitype/"/>
    <ds:schemaRef ds:uri="http://purl.org/dc/elements/1.1/"/>
    <ds:schemaRef ds:uri="29beacfe-a767-471d-b72b-a6c9662a3841"/>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4EF9C46-2FA7-417D-932F-C9505D99203A}">
  <ds:schemaRefs>
    <ds:schemaRef ds:uri="http://schemas.microsoft.com/sharepoint/events"/>
  </ds:schemaRefs>
</ds:datastoreItem>
</file>

<file path=customXml/itemProps3.xml><?xml version="1.0" encoding="utf-8"?>
<ds:datastoreItem xmlns:ds="http://schemas.openxmlformats.org/officeDocument/2006/customXml" ds:itemID="{00ADCF73-801B-4F6E-81D5-D3E72402870B}">
  <ds:schemaRefs>
    <ds:schemaRef ds:uri="26d78b18-8483-43dd-b19b-a7bf4850614a"/>
    <ds:schemaRef ds:uri="29beacfe-a767-471d-b72b-a6c9662a38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99BC745-C215-4FE2-B629-DF1D4AC3D1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TotalTime>
  <Words>2553</Words>
  <Application>Microsoft Office PowerPoint</Application>
  <PresentationFormat>Widescreen</PresentationFormat>
  <Paragraphs>197</Paragraphs>
  <Slides>9</Slides>
  <Notes>9</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Tiza</vt:lpstr>
      <vt:lpstr>Wingdings</vt:lpstr>
      <vt:lpstr>Office Theme</vt:lpstr>
      <vt:lpstr>1_Office Theme</vt:lpstr>
      <vt:lpstr>PowerPoint Presentation</vt:lpstr>
      <vt:lpstr>PowerPoint Presentation</vt:lpstr>
      <vt:lpstr>PowerPoint Presentation</vt:lpstr>
      <vt:lpstr>PowerPoint Presentation</vt:lpstr>
      <vt:lpstr>Peel’s wastewater treatment plants</vt:lpstr>
      <vt:lpstr>PowerPoint Presentation</vt:lpstr>
      <vt:lpstr>PowerPoint Presentation</vt:lpstr>
      <vt:lpstr>I don’t flush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Andrade, Jennifer</dc:creator>
  <cp:lastModifiedBy>Musa, Amal</cp:lastModifiedBy>
  <cp:revision>3</cp:revision>
  <cp:lastPrinted>2020-09-24T15:10:29Z</cp:lastPrinted>
  <dcterms:created xsi:type="dcterms:W3CDTF">2020-08-12T18:09:00Z</dcterms:created>
  <dcterms:modified xsi:type="dcterms:W3CDTF">2021-11-01T16:48:40Z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0x0101006450AF52053E4366878046AAF3AB30AB0054EC6705BD2EA64F8AE8D5E1A937103C</vt:lpwstr>
  </property>
  <property fmtid="{D5CDD505-2E9C-101B-9397-08002B2CF9AE}" pid="3" name="SIZADivision">
    <vt:lpwstr>2;#Operations Support|e6b69cdb-98f8-49cb-ba36-acc555212616</vt:lpwstr>
  </property>
  <property fmtid="{D5CDD505-2E9C-101B-9397-08002B2CF9AE}" pid="4" name="SIZASection">
    <vt:lpwstr>3;#Education Programs and Services|977f2d39-2813-4a41-a3fc-e2850c4e5406</vt:lpwstr>
  </property>
  <property fmtid="{D5CDD505-2E9C-101B-9397-08002B2CF9AE}" pid="5" name="SIZADepartment">
    <vt:lpwstr>1;#Public Works|f5ff1673-8fe8-47a7-8483-175fe86087e7</vt:lpwstr>
  </property>
  <property fmtid="{D5CDD505-2E9C-101B-9397-08002B2CF9AE}" pid="6" name="_dlc_DocIdItemGuid">
    <vt:lpwstr>b3bbdec1-313e-4e69-b62a-df78e9e7b309</vt:lpwstr>
  </property>
  <property fmtid="{D5CDD505-2E9C-101B-9397-08002B2CF9AE}" pid="7" name="SIZAService">
    <vt:lpwstr/>
  </property>
  <property fmtid="{D5CDD505-2E9C-101B-9397-08002B2CF9AE}" pid="8" name="SIZADocumentSubType">
    <vt:lpwstr/>
  </property>
  <property fmtid="{D5CDD505-2E9C-101B-9397-08002B2CF9AE}" pid="9" name="SIZADocumentType">
    <vt:lpwstr/>
  </property>
  <property fmtid="{D5CDD505-2E9C-101B-9397-08002B2CF9AE}" pid="10" name="SIZAKeywords">
    <vt:lpwstr/>
  </property>
  <property fmtid="{D5CDD505-2E9C-101B-9397-08002B2CF9AE}" pid="11" name="SIZARecordClassification">
    <vt:lpwstr/>
  </property>
</Properties>
</file>